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6858000" cx="12192000"/>
  <p:notesSz cx="6858000" cy="9144000"/>
  <p:embeddedFontLst>
    <p:embeddedFont>
      <p:font typeface="Century Gothic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CenturyGothic-bold.fntdata"/><Relationship Id="rId10" Type="http://schemas.openxmlformats.org/officeDocument/2006/relationships/slide" Target="slides/slide6.xml"/><Relationship Id="rId32" Type="http://schemas.openxmlformats.org/officeDocument/2006/relationships/font" Target="fonts/CenturyGothic-regular.fntdata"/><Relationship Id="rId13" Type="http://schemas.openxmlformats.org/officeDocument/2006/relationships/slide" Target="slides/slide9.xml"/><Relationship Id="rId35" Type="http://schemas.openxmlformats.org/officeDocument/2006/relationships/font" Target="fonts/CenturyGothic-boldItalic.fntdata"/><Relationship Id="rId12" Type="http://schemas.openxmlformats.org/officeDocument/2006/relationships/slide" Target="slides/slide8.xml"/><Relationship Id="rId34" Type="http://schemas.openxmlformats.org/officeDocument/2006/relationships/font" Target="fonts/CenturyGothic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07ff4ef638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07ff4ef638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307ff4ef638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8bc6d94103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8bc6d94103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28bc6d94103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07ff4ef638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07ff4ef638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307ff4ef638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8bc6d94103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8bc6d94103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g28bc6d94103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8bc6d94103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8bc6d94103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g28bc6d94103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616c1d07b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616c1d07b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3616c1d07b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07ff4ef63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07ff4ef63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307ff4ef63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"/>
          <p:cNvSpPr txBox="1"/>
          <p:nvPr>
            <p:ph type="title"/>
          </p:nvPr>
        </p:nvSpPr>
        <p:spPr>
          <a:xfrm>
            <a:off x="581192" y="702155"/>
            <a:ext cx="3424138" cy="15001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"/>
          <p:cNvSpPr txBox="1"/>
          <p:nvPr>
            <p:ph idx="1" type="body"/>
          </p:nvPr>
        </p:nvSpPr>
        <p:spPr>
          <a:xfrm>
            <a:off x="581193" y="2414788"/>
            <a:ext cx="3424138" cy="3975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2" name="Google Shape;32;p2"/>
          <p:cNvSpPr/>
          <p:nvPr>
            <p:ph idx="2" type="pic"/>
          </p:nvPr>
        </p:nvSpPr>
        <p:spPr>
          <a:xfrm>
            <a:off x="4242815" y="640080"/>
            <a:ext cx="3703320" cy="5751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33" name="Google Shape;33;p2"/>
          <p:cNvSpPr/>
          <p:nvPr>
            <p:ph idx="3" type="pic"/>
          </p:nvPr>
        </p:nvSpPr>
        <p:spPr>
          <a:xfrm>
            <a:off x="8046720" y="640080"/>
            <a:ext cx="3703320" cy="5751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34" name="Google Shape;34;p2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1"/>
          <p:cNvSpPr txBox="1"/>
          <p:nvPr>
            <p:ph idx="1" type="body"/>
          </p:nvPr>
        </p:nvSpPr>
        <p:spPr>
          <a:xfrm>
            <a:off x="1154954" y="2603500"/>
            <a:ext cx="4825158" cy="34163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0" name="Google Shape;130;p11"/>
          <p:cNvSpPr txBox="1"/>
          <p:nvPr>
            <p:ph idx="2" type="body"/>
          </p:nvPr>
        </p:nvSpPr>
        <p:spPr>
          <a:xfrm>
            <a:off x="6208712" y="2603500"/>
            <a:ext cx="4825159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1" name="Google Shape;131;p11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1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2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2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2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3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6" name="Google Shape;146;p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E52A4">
                    <a:alpha val="10980"/>
                  </a:srgbClr>
                </a:gs>
                <a:gs pos="36000">
                  <a:srgbClr val="EE52A4">
                    <a:alpha val="9803"/>
                  </a:srgbClr>
                </a:gs>
                <a:gs pos="75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E52A4">
                    <a:alpha val="7843"/>
                  </a:srgbClr>
                </a:gs>
                <a:gs pos="36000">
                  <a:srgbClr val="EE52A4">
                    <a:alpha val="7843"/>
                  </a:srgbClr>
                </a:gs>
                <a:gs pos="72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66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E52A4">
                    <a:alpha val="6666"/>
                  </a:srgbClr>
                </a:gs>
                <a:gs pos="36000">
                  <a:srgbClr val="EE52A4">
                    <a:alpha val="5882"/>
                  </a:srgbClr>
                </a:gs>
                <a:gs pos="69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73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 rot="-5677511">
              <a:off x="3140485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 rot="-5400000">
              <a:off x="2229377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5" name="Google Shape;155;p14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56" name="Google Shape;156;p14"/>
          <p:cNvSpPr txBox="1"/>
          <p:nvPr>
            <p:ph type="title"/>
          </p:nvPr>
        </p:nvSpPr>
        <p:spPr>
          <a:xfrm>
            <a:off x="1154955" y="1295400"/>
            <a:ext cx="279315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14"/>
          <p:cNvSpPr txBox="1"/>
          <p:nvPr>
            <p:ph idx="1" type="body"/>
          </p:nvPr>
        </p:nvSpPr>
        <p:spPr>
          <a:xfrm>
            <a:off x="5781146" y="1447800"/>
            <a:ext cx="5190066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58" name="Google Shape;158;p14"/>
          <p:cNvSpPr txBox="1"/>
          <p:nvPr>
            <p:ph idx="2" type="body"/>
          </p:nvPr>
        </p:nvSpPr>
        <p:spPr>
          <a:xfrm>
            <a:off x="1154954" y="3129280"/>
            <a:ext cx="2793158" cy="28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59" name="Google Shape;159;p14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14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5" name="Google Shape;165;p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E52A4">
                    <a:alpha val="10980"/>
                  </a:srgbClr>
                </a:gs>
                <a:gs pos="36000">
                  <a:srgbClr val="EE52A4">
                    <a:alpha val="9803"/>
                  </a:srgbClr>
                </a:gs>
                <a:gs pos="75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E52A4">
                    <a:alpha val="7843"/>
                  </a:srgbClr>
                </a:gs>
                <a:gs pos="36000">
                  <a:srgbClr val="EE52A4">
                    <a:alpha val="7843"/>
                  </a:srgbClr>
                </a:gs>
                <a:gs pos="72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66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E52A4">
                    <a:alpha val="6666"/>
                  </a:srgbClr>
                </a:gs>
                <a:gs pos="36000">
                  <a:srgbClr val="EE52A4">
                    <a:alpha val="5882"/>
                  </a:srgbClr>
                </a:gs>
                <a:gs pos="69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73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 rot="-5677511">
              <a:off x="4203594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 rot="-5400000">
              <a:off x="3295432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74" name="Google Shape;174;p15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75" name="Google Shape;175;p15"/>
          <p:cNvSpPr txBox="1"/>
          <p:nvPr>
            <p:ph type="title"/>
          </p:nvPr>
        </p:nvSpPr>
        <p:spPr>
          <a:xfrm>
            <a:off x="1154955" y="1693333"/>
            <a:ext cx="3865134" cy="17356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15"/>
          <p:cNvSpPr/>
          <p:nvPr>
            <p:ph idx="2" type="pic"/>
          </p:nvPr>
        </p:nvSpPr>
        <p:spPr>
          <a:xfrm>
            <a:off x="6547870" y="1143000"/>
            <a:ext cx="3227193" cy="4572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77" name="Google Shape;177;p15"/>
          <p:cNvSpPr txBox="1"/>
          <p:nvPr>
            <p:ph idx="1" type="body"/>
          </p:nvPr>
        </p:nvSpPr>
        <p:spPr>
          <a:xfrm>
            <a:off x="1154954" y="3657600"/>
            <a:ext cx="3859212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78" name="Google Shape;178;p15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15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84" name="Google Shape;184;p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E52A4">
                    <a:alpha val="10980"/>
                  </a:srgbClr>
                </a:gs>
                <a:gs pos="36000">
                  <a:srgbClr val="EE52A4">
                    <a:alpha val="9803"/>
                  </a:srgbClr>
                </a:gs>
                <a:gs pos="75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E52A4">
                    <a:alpha val="7843"/>
                  </a:srgbClr>
                </a:gs>
                <a:gs pos="36000">
                  <a:srgbClr val="EE52A4">
                    <a:alpha val="7843"/>
                  </a:srgbClr>
                </a:gs>
                <a:gs pos="72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66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E52A4">
                    <a:alpha val="6666"/>
                  </a:srgbClr>
                </a:gs>
                <a:gs pos="36000">
                  <a:srgbClr val="EE52A4">
                    <a:alpha val="5882"/>
                  </a:srgbClr>
                </a:gs>
                <a:gs pos="69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73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 rot="10371525">
              <a:off x="263767" y="4438254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 rot="10800000">
              <a:off x="459506" y="321130"/>
              <a:ext cx="11277600" cy="4533900"/>
            </a:xfrm>
            <a:custGeom>
              <a:rect b="b" l="l" r="r" t="t"/>
              <a:pathLst>
                <a:path extrusionOk="0" h="2856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92" name="Google Shape;192;p16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93" name="Google Shape;193;p16"/>
          <p:cNvSpPr txBox="1"/>
          <p:nvPr>
            <p:ph type="title"/>
          </p:nvPr>
        </p:nvSpPr>
        <p:spPr>
          <a:xfrm>
            <a:off x="1154954" y="4969927"/>
            <a:ext cx="8825659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16"/>
          <p:cNvSpPr/>
          <p:nvPr>
            <p:ph idx="2" type="pic"/>
          </p:nvPr>
        </p:nvSpPr>
        <p:spPr>
          <a:xfrm>
            <a:off x="1154954" y="685800"/>
            <a:ext cx="8825659" cy="3429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95" name="Google Shape;195;p16"/>
          <p:cNvSpPr txBox="1"/>
          <p:nvPr>
            <p:ph idx="1" type="body"/>
          </p:nvPr>
        </p:nvSpPr>
        <p:spPr>
          <a:xfrm>
            <a:off x="1154954" y="5536665"/>
            <a:ext cx="8825658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96" name="Google Shape;196;p16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16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1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 showMasterSp="0">
  <p:cSld name="Quote with Caption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2" name="Google Shape;202;p1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E52A4">
                    <a:alpha val="10980"/>
                  </a:srgbClr>
                </a:gs>
                <a:gs pos="36000">
                  <a:srgbClr val="EE52A4">
                    <a:alpha val="9803"/>
                  </a:srgbClr>
                </a:gs>
                <a:gs pos="75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E52A4">
                    <a:alpha val="7843"/>
                  </a:srgbClr>
                </a:gs>
                <a:gs pos="36000">
                  <a:srgbClr val="EE52A4">
                    <a:alpha val="7843"/>
                  </a:srgbClr>
                </a:gs>
                <a:gs pos="72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66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E52A4">
                    <a:alpha val="6666"/>
                  </a:srgbClr>
                </a:gs>
                <a:gs pos="36000">
                  <a:srgbClr val="EE52A4">
                    <a:alpha val="5882"/>
                  </a:srgbClr>
                </a:gs>
                <a:gs pos="69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73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7"/>
            <p:cNvSpPr/>
            <p:nvPr/>
          </p:nvSpPr>
          <p:spPr>
            <a:xfrm rot="-589932">
              <a:off x="8490951" y="418511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455612" y="4241801"/>
              <a:ext cx="11277600" cy="2337161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0" name="Google Shape;210;p17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11" name="Google Shape;211;p17"/>
          <p:cNvSpPr txBox="1"/>
          <p:nvPr/>
        </p:nvSpPr>
        <p:spPr>
          <a:xfrm>
            <a:off x="881566" y="607336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>
                <a:solidFill>
                  <a:srgbClr val="EE52A4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212" name="Google Shape;212;p17"/>
          <p:cNvSpPr txBox="1"/>
          <p:nvPr/>
        </p:nvSpPr>
        <p:spPr>
          <a:xfrm>
            <a:off x="9884458" y="2613787"/>
            <a:ext cx="652763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>
                <a:solidFill>
                  <a:srgbClr val="EE52A4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213" name="Google Shape;213;p17"/>
          <p:cNvSpPr txBox="1"/>
          <p:nvPr>
            <p:ph type="title"/>
          </p:nvPr>
        </p:nvSpPr>
        <p:spPr>
          <a:xfrm>
            <a:off x="1581878" y="982134"/>
            <a:ext cx="8453906" cy="2696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17"/>
          <p:cNvSpPr txBox="1"/>
          <p:nvPr>
            <p:ph idx="1" type="body"/>
          </p:nvPr>
        </p:nvSpPr>
        <p:spPr>
          <a:xfrm>
            <a:off x="1945945" y="3678766"/>
            <a:ext cx="7731219" cy="342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b="0" i="0" sz="1400" cap="small">
                <a:solidFill>
                  <a:srgbClr val="EE52A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15" name="Google Shape;215;p17"/>
          <p:cNvSpPr txBox="1"/>
          <p:nvPr>
            <p:ph idx="2" type="body"/>
          </p:nvPr>
        </p:nvSpPr>
        <p:spPr>
          <a:xfrm>
            <a:off x="1154954" y="5029199"/>
            <a:ext cx="9244897" cy="997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16" name="Google Shape;216;p17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17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1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 showMasterSp="0">
  <p:cSld name="Name Card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22" name="Google Shape;222;p1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E52A4">
                    <a:alpha val="10980"/>
                  </a:srgbClr>
                </a:gs>
                <a:gs pos="36000">
                  <a:srgbClr val="EE52A4">
                    <a:alpha val="9803"/>
                  </a:srgbClr>
                </a:gs>
                <a:gs pos="75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E52A4">
                    <a:alpha val="7843"/>
                  </a:srgbClr>
                </a:gs>
                <a:gs pos="36000">
                  <a:srgbClr val="EE52A4">
                    <a:alpha val="7843"/>
                  </a:srgbClr>
                </a:gs>
                <a:gs pos="72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66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E52A4">
                    <a:alpha val="6666"/>
                  </a:srgbClr>
                </a:gs>
                <a:gs pos="36000">
                  <a:srgbClr val="EE52A4">
                    <a:alpha val="5882"/>
                  </a:srgbClr>
                </a:gs>
                <a:gs pos="69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73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8"/>
            <p:cNvSpPr/>
            <p:nvPr/>
          </p:nvSpPr>
          <p:spPr>
            <a:xfrm rot="-589932">
              <a:off x="8490951" y="4193583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455612" y="4241801"/>
              <a:ext cx="11277600" cy="2337161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30" name="Google Shape;230;p18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31" name="Google Shape;231;p18"/>
          <p:cNvSpPr txBox="1"/>
          <p:nvPr>
            <p:ph type="title"/>
          </p:nvPr>
        </p:nvSpPr>
        <p:spPr>
          <a:xfrm>
            <a:off x="1154954" y="2370667"/>
            <a:ext cx="8825660" cy="18225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18"/>
          <p:cNvSpPr txBox="1"/>
          <p:nvPr>
            <p:ph idx="1" type="body"/>
          </p:nvPr>
        </p:nvSpPr>
        <p:spPr>
          <a:xfrm>
            <a:off x="1154954" y="5024967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3" name="Google Shape;233;p18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18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"/>
          <p:cNvSpPr txBox="1"/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19"/>
          <p:cNvSpPr txBox="1"/>
          <p:nvPr>
            <p:ph idx="1" type="body"/>
          </p:nvPr>
        </p:nvSpPr>
        <p:spPr>
          <a:xfrm>
            <a:off x="1154954" y="2603502"/>
            <a:ext cx="314187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40" name="Google Shape;240;p19"/>
          <p:cNvSpPr txBox="1"/>
          <p:nvPr>
            <p:ph idx="2" type="body"/>
          </p:nvPr>
        </p:nvSpPr>
        <p:spPr>
          <a:xfrm>
            <a:off x="1154953" y="3179764"/>
            <a:ext cx="3141879" cy="2847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41" name="Google Shape;241;p19"/>
          <p:cNvSpPr txBox="1"/>
          <p:nvPr>
            <p:ph idx="3" type="body"/>
          </p:nvPr>
        </p:nvSpPr>
        <p:spPr>
          <a:xfrm>
            <a:off x="4512721" y="2603500"/>
            <a:ext cx="314700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42" name="Google Shape;242;p19"/>
          <p:cNvSpPr txBox="1"/>
          <p:nvPr>
            <p:ph idx="4" type="body"/>
          </p:nvPr>
        </p:nvSpPr>
        <p:spPr>
          <a:xfrm>
            <a:off x="4512721" y="3179763"/>
            <a:ext cx="3147009" cy="2847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43" name="Google Shape;243;p19"/>
          <p:cNvSpPr txBox="1"/>
          <p:nvPr>
            <p:ph idx="5" type="body"/>
          </p:nvPr>
        </p:nvSpPr>
        <p:spPr>
          <a:xfrm>
            <a:off x="7888135" y="2603501"/>
            <a:ext cx="314573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44" name="Google Shape;244;p19"/>
          <p:cNvSpPr txBox="1"/>
          <p:nvPr>
            <p:ph idx="6" type="body"/>
          </p:nvPr>
        </p:nvSpPr>
        <p:spPr>
          <a:xfrm>
            <a:off x="7888329" y="3179762"/>
            <a:ext cx="3145536" cy="2847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245" name="Google Shape;245;p19"/>
          <p:cNvCxnSpPr/>
          <p:nvPr/>
        </p:nvCxnSpPr>
        <p:spPr>
          <a:xfrm>
            <a:off x="4403971" y="2569633"/>
            <a:ext cx="0" cy="3492499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6" name="Google Shape;246;p19"/>
          <p:cNvCxnSpPr/>
          <p:nvPr/>
        </p:nvCxnSpPr>
        <p:spPr>
          <a:xfrm>
            <a:off x="7772401" y="2569633"/>
            <a:ext cx="0" cy="3492499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7" name="Google Shape;247;p19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19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1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"/>
          <p:cNvSpPr txBox="1"/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20"/>
          <p:cNvSpPr txBox="1"/>
          <p:nvPr>
            <p:ph idx="1" type="body"/>
          </p:nvPr>
        </p:nvSpPr>
        <p:spPr>
          <a:xfrm>
            <a:off x="1154954" y="4532844"/>
            <a:ext cx="305043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53" name="Google Shape;253;p20"/>
          <p:cNvSpPr/>
          <p:nvPr>
            <p:ph idx="2" type="pic"/>
          </p:nvPr>
        </p:nvSpPr>
        <p:spPr>
          <a:xfrm>
            <a:off x="1334553" y="2603500"/>
            <a:ext cx="2691242" cy="159151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254" name="Google Shape;254;p20"/>
          <p:cNvSpPr txBox="1"/>
          <p:nvPr>
            <p:ph idx="3" type="body"/>
          </p:nvPr>
        </p:nvSpPr>
        <p:spPr>
          <a:xfrm>
            <a:off x="1154954" y="5109106"/>
            <a:ext cx="3050438" cy="917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55" name="Google Shape;255;p20"/>
          <p:cNvSpPr txBox="1"/>
          <p:nvPr>
            <p:ph idx="4" type="body"/>
          </p:nvPr>
        </p:nvSpPr>
        <p:spPr>
          <a:xfrm>
            <a:off x="4568865" y="4532844"/>
            <a:ext cx="3050438" cy="5762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56" name="Google Shape;256;p20"/>
          <p:cNvSpPr/>
          <p:nvPr>
            <p:ph idx="5" type="pic"/>
          </p:nvPr>
        </p:nvSpPr>
        <p:spPr>
          <a:xfrm>
            <a:off x="4748462" y="2603500"/>
            <a:ext cx="2691243" cy="159151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257" name="Google Shape;257;p20"/>
          <p:cNvSpPr txBox="1"/>
          <p:nvPr>
            <p:ph idx="6" type="body"/>
          </p:nvPr>
        </p:nvSpPr>
        <p:spPr>
          <a:xfrm>
            <a:off x="4570172" y="5109105"/>
            <a:ext cx="3050438" cy="917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58" name="Google Shape;258;p20"/>
          <p:cNvSpPr txBox="1"/>
          <p:nvPr>
            <p:ph idx="7" type="body"/>
          </p:nvPr>
        </p:nvSpPr>
        <p:spPr>
          <a:xfrm>
            <a:off x="7982775" y="4532845"/>
            <a:ext cx="305109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59" name="Google Shape;259;p20"/>
          <p:cNvSpPr/>
          <p:nvPr>
            <p:ph idx="8" type="pic"/>
          </p:nvPr>
        </p:nvSpPr>
        <p:spPr>
          <a:xfrm>
            <a:off x="8163031" y="2603500"/>
            <a:ext cx="2691242" cy="159151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260" name="Google Shape;260;p20"/>
          <p:cNvSpPr txBox="1"/>
          <p:nvPr>
            <p:ph idx="9" type="body"/>
          </p:nvPr>
        </p:nvSpPr>
        <p:spPr>
          <a:xfrm>
            <a:off x="7982775" y="5109104"/>
            <a:ext cx="3051096" cy="917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261" name="Google Shape;261;p20"/>
          <p:cNvCxnSpPr/>
          <p:nvPr/>
        </p:nvCxnSpPr>
        <p:spPr>
          <a:xfrm>
            <a:off x="4405831" y="2569633"/>
            <a:ext cx="0" cy="3492499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2" name="Google Shape;262;p20"/>
          <p:cNvCxnSpPr/>
          <p:nvPr/>
        </p:nvCxnSpPr>
        <p:spPr>
          <a:xfrm>
            <a:off x="7797802" y="2569633"/>
            <a:ext cx="0" cy="3492499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3" name="Google Shape;263;p20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20"/>
          <p:cNvSpPr txBox="1"/>
          <p:nvPr>
            <p:ph idx="11" type="ftr"/>
          </p:nvPr>
        </p:nvSpPr>
        <p:spPr>
          <a:xfrm>
            <a:off x="561111" y="6391838"/>
            <a:ext cx="3644282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2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"/>
          <p:cNvSpPr txBox="1"/>
          <p:nvPr>
            <p:ph idx="1" type="body"/>
          </p:nvPr>
        </p:nvSpPr>
        <p:spPr>
          <a:xfrm>
            <a:off x="1154954" y="2603500"/>
            <a:ext cx="4825157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40" name="Google Shape;40;p3"/>
          <p:cNvSpPr txBox="1"/>
          <p:nvPr>
            <p:ph idx="2" type="body"/>
          </p:nvPr>
        </p:nvSpPr>
        <p:spPr>
          <a:xfrm>
            <a:off x="1154954" y="3179762"/>
            <a:ext cx="4825158" cy="2840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1" name="Google Shape;41;p3"/>
          <p:cNvSpPr txBox="1"/>
          <p:nvPr>
            <p:ph idx="3" type="body"/>
          </p:nvPr>
        </p:nvSpPr>
        <p:spPr>
          <a:xfrm>
            <a:off x="6208712" y="2603500"/>
            <a:ext cx="482515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42" name="Google Shape;42;p3"/>
          <p:cNvSpPr txBox="1"/>
          <p:nvPr>
            <p:ph idx="4" type="body"/>
          </p:nvPr>
        </p:nvSpPr>
        <p:spPr>
          <a:xfrm>
            <a:off x="6208712" y="3179762"/>
            <a:ext cx="4825159" cy="2840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43" name="Google Shape;43;p3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"/>
          <p:cNvSpPr txBox="1"/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21"/>
          <p:cNvSpPr txBox="1"/>
          <p:nvPr>
            <p:ph idx="1" type="body"/>
          </p:nvPr>
        </p:nvSpPr>
        <p:spPr>
          <a:xfrm rot="5400000">
            <a:off x="3859634" y="-101179"/>
            <a:ext cx="3416300" cy="8825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69" name="Google Shape;269;p21"/>
          <p:cNvSpPr txBox="1"/>
          <p:nvPr>
            <p:ph idx="10" type="dt"/>
          </p:nvPr>
        </p:nvSpPr>
        <p:spPr>
          <a:xfrm>
            <a:off x="10695439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21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2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2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4" name="Google Shape;274;p2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E52A4">
                    <a:alpha val="10980"/>
                  </a:srgbClr>
                </a:gs>
                <a:gs pos="36000">
                  <a:srgbClr val="EE52A4">
                    <a:alpha val="9803"/>
                  </a:srgbClr>
                </a:gs>
                <a:gs pos="75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E52A4">
                    <a:alpha val="7843"/>
                  </a:srgbClr>
                </a:gs>
                <a:gs pos="36000">
                  <a:srgbClr val="EE52A4">
                    <a:alpha val="7843"/>
                  </a:srgbClr>
                </a:gs>
                <a:gs pos="72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66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E52A4">
                    <a:alpha val="6666"/>
                  </a:srgbClr>
                </a:gs>
                <a:gs pos="36000">
                  <a:srgbClr val="EE52A4">
                    <a:alpha val="5882"/>
                  </a:srgbClr>
                </a:gs>
                <a:gs pos="69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73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2"/>
            <p:cNvSpPr/>
            <p:nvPr/>
          </p:nvSpPr>
          <p:spPr>
            <a:xfrm rot="5101749">
              <a:off x="6294738" y="457773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2"/>
            <p:cNvSpPr/>
            <p:nvPr/>
          </p:nvSpPr>
          <p:spPr>
            <a:xfrm rot="5400000">
              <a:off x="4449232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83" name="Google Shape;283;p22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84" name="Google Shape;284;p22"/>
          <p:cNvSpPr txBox="1"/>
          <p:nvPr>
            <p:ph type="title"/>
          </p:nvPr>
        </p:nvSpPr>
        <p:spPr>
          <a:xfrm rot="5400000">
            <a:off x="6915923" y="2947780"/>
            <a:ext cx="4748590" cy="14099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22"/>
          <p:cNvSpPr txBox="1"/>
          <p:nvPr>
            <p:ph idx="1" type="body"/>
          </p:nvPr>
        </p:nvSpPr>
        <p:spPr>
          <a:xfrm rot="5400000">
            <a:off x="1908672" y="524749"/>
            <a:ext cx="4748590" cy="6256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86" name="Google Shape;286;p22"/>
          <p:cNvSpPr txBox="1"/>
          <p:nvPr>
            <p:ph idx="10" type="dt"/>
          </p:nvPr>
        </p:nvSpPr>
        <p:spPr>
          <a:xfrm>
            <a:off x="10653104" y="6391838"/>
            <a:ext cx="992135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22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"/>
          <p:cNvSpPr txBox="1"/>
          <p:nvPr>
            <p:ph type="ctrTitle"/>
          </p:nvPr>
        </p:nvSpPr>
        <p:spPr>
          <a:xfrm>
            <a:off x="581191" y="704088"/>
            <a:ext cx="10993549" cy="149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23"/>
          <p:cNvSpPr txBox="1"/>
          <p:nvPr>
            <p:ph idx="1" type="subTitle"/>
          </p:nvPr>
        </p:nvSpPr>
        <p:spPr>
          <a:xfrm>
            <a:off x="581194" y="2495445"/>
            <a:ext cx="10993546" cy="4682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/>
            </a:lvl1pPr>
            <a:lvl2pPr lvl="1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lvl="2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lvl="3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lvl="4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lvl="5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lvl="6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lvl="7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lvl="8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93" name="Google Shape;293;p23"/>
          <p:cNvSpPr/>
          <p:nvPr>
            <p:ph idx="2" type="pic"/>
          </p:nvPr>
        </p:nvSpPr>
        <p:spPr>
          <a:xfrm>
            <a:off x="448056" y="3081528"/>
            <a:ext cx="11265408" cy="331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">
  <p:cSld name="Team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"/>
          <p:cNvSpPr txBox="1"/>
          <p:nvPr>
            <p:ph type="title"/>
          </p:nvPr>
        </p:nvSpPr>
        <p:spPr>
          <a:xfrm>
            <a:off x="575894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24"/>
          <p:cNvSpPr/>
          <p:nvPr>
            <p:ph idx="2" type="dgm"/>
          </p:nvPr>
        </p:nvSpPr>
        <p:spPr>
          <a:xfrm>
            <a:off x="576263" y="2290762"/>
            <a:ext cx="2286000" cy="2514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97" name="Google Shape;297;p24"/>
          <p:cNvSpPr/>
          <p:nvPr>
            <p:ph idx="3" type="dgm"/>
          </p:nvPr>
        </p:nvSpPr>
        <p:spPr>
          <a:xfrm>
            <a:off x="3486759" y="2290762"/>
            <a:ext cx="2286000" cy="2514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98" name="Google Shape;298;p24"/>
          <p:cNvSpPr/>
          <p:nvPr>
            <p:ph idx="4" type="dgm"/>
          </p:nvPr>
        </p:nvSpPr>
        <p:spPr>
          <a:xfrm>
            <a:off x="6397255" y="2290762"/>
            <a:ext cx="2286000" cy="2514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99" name="Google Shape;299;p24"/>
          <p:cNvSpPr/>
          <p:nvPr>
            <p:ph idx="5" type="dgm"/>
          </p:nvPr>
        </p:nvSpPr>
        <p:spPr>
          <a:xfrm>
            <a:off x="9307750" y="2290762"/>
            <a:ext cx="2286000" cy="2514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00" name="Google Shape;300;p24"/>
          <p:cNvSpPr txBox="1"/>
          <p:nvPr>
            <p:ph idx="1" type="body"/>
          </p:nvPr>
        </p:nvSpPr>
        <p:spPr>
          <a:xfrm>
            <a:off x="576263" y="4943475"/>
            <a:ext cx="228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01" name="Google Shape;301;p24"/>
          <p:cNvSpPr txBox="1"/>
          <p:nvPr>
            <p:ph idx="6" type="body"/>
          </p:nvPr>
        </p:nvSpPr>
        <p:spPr>
          <a:xfrm>
            <a:off x="575894" y="5447348"/>
            <a:ext cx="228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02" name="Google Shape;302;p24"/>
          <p:cNvSpPr txBox="1"/>
          <p:nvPr>
            <p:ph idx="7" type="body"/>
          </p:nvPr>
        </p:nvSpPr>
        <p:spPr>
          <a:xfrm>
            <a:off x="3487128" y="4943475"/>
            <a:ext cx="228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03" name="Google Shape;303;p24"/>
          <p:cNvSpPr txBox="1"/>
          <p:nvPr>
            <p:ph idx="8" type="body"/>
          </p:nvPr>
        </p:nvSpPr>
        <p:spPr>
          <a:xfrm>
            <a:off x="3486759" y="5447348"/>
            <a:ext cx="228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04" name="Google Shape;304;p24"/>
          <p:cNvSpPr txBox="1"/>
          <p:nvPr>
            <p:ph idx="9" type="body"/>
          </p:nvPr>
        </p:nvSpPr>
        <p:spPr>
          <a:xfrm>
            <a:off x="6397624" y="4943475"/>
            <a:ext cx="228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05" name="Google Shape;305;p24"/>
          <p:cNvSpPr txBox="1"/>
          <p:nvPr>
            <p:ph idx="13" type="body"/>
          </p:nvPr>
        </p:nvSpPr>
        <p:spPr>
          <a:xfrm>
            <a:off x="6397255" y="5447348"/>
            <a:ext cx="228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06" name="Google Shape;306;p24"/>
          <p:cNvSpPr txBox="1"/>
          <p:nvPr>
            <p:ph idx="14" type="body"/>
          </p:nvPr>
        </p:nvSpPr>
        <p:spPr>
          <a:xfrm>
            <a:off x="9308119" y="4957131"/>
            <a:ext cx="228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07" name="Google Shape;307;p24"/>
          <p:cNvSpPr txBox="1"/>
          <p:nvPr>
            <p:ph idx="15" type="body"/>
          </p:nvPr>
        </p:nvSpPr>
        <p:spPr>
          <a:xfrm>
            <a:off x="9307750" y="5461004"/>
            <a:ext cx="228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08" name="Google Shape;308;p24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24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2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ntent">
  <p:cSld name="Three Conten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/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"/>
          <p:cNvSpPr txBox="1"/>
          <p:nvPr>
            <p:ph idx="1" type="body"/>
          </p:nvPr>
        </p:nvSpPr>
        <p:spPr>
          <a:xfrm>
            <a:off x="581191" y="2250891"/>
            <a:ext cx="3200400" cy="5577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0" sz="20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49" name="Google Shape;49;p4"/>
          <p:cNvSpPr txBox="1"/>
          <p:nvPr>
            <p:ph idx="2" type="body"/>
          </p:nvPr>
        </p:nvSpPr>
        <p:spPr>
          <a:xfrm>
            <a:off x="581194" y="2926052"/>
            <a:ext cx="3200400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0" name="Google Shape;50;p4"/>
          <p:cNvSpPr txBox="1"/>
          <p:nvPr>
            <p:ph idx="3" type="body"/>
          </p:nvPr>
        </p:nvSpPr>
        <p:spPr>
          <a:xfrm>
            <a:off x="4412343" y="2250891"/>
            <a:ext cx="3200400" cy="553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Noto Sans Symbols"/>
              <a:buNone/>
              <a:defRPr b="0" sz="20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1" name="Google Shape;51;p4"/>
          <p:cNvSpPr txBox="1"/>
          <p:nvPr>
            <p:ph idx="4" type="body"/>
          </p:nvPr>
        </p:nvSpPr>
        <p:spPr>
          <a:xfrm>
            <a:off x="4412341" y="2926051"/>
            <a:ext cx="3200400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2" name="Google Shape;52;p4"/>
          <p:cNvSpPr txBox="1"/>
          <p:nvPr>
            <p:ph idx="5" type="body"/>
          </p:nvPr>
        </p:nvSpPr>
        <p:spPr>
          <a:xfrm>
            <a:off x="8243499" y="2250891"/>
            <a:ext cx="3200400" cy="553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Noto Sans Symbols"/>
              <a:buNone/>
              <a:defRPr b="0" sz="20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3" name="Google Shape;53;p4"/>
          <p:cNvSpPr txBox="1"/>
          <p:nvPr>
            <p:ph idx="6" type="body"/>
          </p:nvPr>
        </p:nvSpPr>
        <p:spPr>
          <a:xfrm>
            <a:off x="8243497" y="2926051"/>
            <a:ext cx="3200400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4" name="Google Shape;54;p4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"/>
          <p:cNvSpPr txBox="1"/>
          <p:nvPr>
            <p:ph idx="1" type="body"/>
          </p:nvPr>
        </p:nvSpPr>
        <p:spPr>
          <a:xfrm>
            <a:off x="1154954" y="2603500"/>
            <a:ext cx="8825659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0" name="Google Shape;60;p5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 showMasterSp="0">
  <p:cSld name="Title and Caption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5" name="Google Shape;65;p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E52A4">
                    <a:alpha val="10980"/>
                  </a:srgbClr>
                </a:gs>
                <a:gs pos="36000">
                  <a:srgbClr val="EE52A4">
                    <a:alpha val="9803"/>
                  </a:srgbClr>
                </a:gs>
                <a:gs pos="75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E52A4">
                    <a:alpha val="7843"/>
                  </a:srgbClr>
                </a:gs>
                <a:gs pos="36000">
                  <a:srgbClr val="EE52A4">
                    <a:alpha val="7843"/>
                  </a:srgbClr>
                </a:gs>
                <a:gs pos="72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66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E52A4">
                    <a:alpha val="6666"/>
                  </a:srgbClr>
                </a:gs>
                <a:gs pos="36000">
                  <a:srgbClr val="EE52A4">
                    <a:alpha val="5882"/>
                  </a:srgbClr>
                </a:gs>
                <a:gs pos="69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73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 rot="-589932">
              <a:off x="8490951" y="2714874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455612" y="2801319"/>
              <a:ext cx="11277600" cy="3602637"/>
            </a:xfrm>
            <a:custGeom>
              <a:rect b="b" l="l" r="r" t="t"/>
              <a:pathLst>
                <a:path extrusionOk="0" h="7946" w="10000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" name="Google Shape;73;p6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74" name="Google Shape;74;p6"/>
          <p:cNvSpPr txBox="1"/>
          <p:nvPr>
            <p:ph type="title"/>
          </p:nvPr>
        </p:nvSpPr>
        <p:spPr>
          <a:xfrm>
            <a:off x="1148798" y="1063417"/>
            <a:ext cx="8831816" cy="13729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6"/>
          <p:cNvSpPr txBox="1"/>
          <p:nvPr>
            <p:ph idx="1" type="body"/>
          </p:nvPr>
        </p:nvSpPr>
        <p:spPr>
          <a:xfrm>
            <a:off x="1154954" y="3543300"/>
            <a:ext cx="8825659" cy="247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6" name="Google Shape;76;p6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">
  <p:cSld name="Summar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/>
          <p:nvPr>
            <p:ph type="title"/>
          </p:nvPr>
        </p:nvSpPr>
        <p:spPr>
          <a:xfrm>
            <a:off x="581192" y="3986411"/>
            <a:ext cx="3568661" cy="18723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7"/>
          <p:cNvSpPr/>
          <p:nvPr>
            <p:ph idx="2" type="pic"/>
          </p:nvPr>
        </p:nvSpPr>
        <p:spPr>
          <a:xfrm>
            <a:off x="448056" y="768096"/>
            <a:ext cx="2578608" cy="2816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83" name="Google Shape;83;p7"/>
          <p:cNvSpPr/>
          <p:nvPr>
            <p:ph idx="3" type="pic"/>
          </p:nvPr>
        </p:nvSpPr>
        <p:spPr>
          <a:xfrm>
            <a:off x="3352800" y="768096"/>
            <a:ext cx="2578608" cy="2816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84" name="Google Shape;84;p7"/>
          <p:cNvSpPr/>
          <p:nvPr>
            <p:ph idx="4" type="pic"/>
          </p:nvPr>
        </p:nvSpPr>
        <p:spPr>
          <a:xfrm>
            <a:off x="6257544" y="768096"/>
            <a:ext cx="2578608" cy="2816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85" name="Google Shape;85;p7"/>
          <p:cNvSpPr/>
          <p:nvPr>
            <p:ph idx="5" type="pic"/>
          </p:nvPr>
        </p:nvSpPr>
        <p:spPr>
          <a:xfrm>
            <a:off x="9162288" y="768096"/>
            <a:ext cx="2578608" cy="2816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86" name="Google Shape;86;p7"/>
          <p:cNvSpPr txBox="1"/>
          <p:nvPr>
            <p:ph idx="1" type="body"/>
          </p:nvPr>
        </p:nvSpPr>
        <p:spPr>
          <a:xfrm>
            <a:off x="4520392" y="3956050"/>
            <a:ext cx="7225075" cy="1902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87" name="Google Shape;87;p7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7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">
  <p:cSld name="Closing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8"/>
          <p:cNvSpPr/>
          <p:nvPr/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8"/>
          <p:cNvSpPr txBox="1"/>
          <p:nvPr>
            <p:ph type="title"/>
          </p:nvPr>
        </p:nvSpPr>
        <p:spPr>
          <a:xfrm>
            <a:off x="609906" y="702156"/>
            <a:ext cx="3568661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8"/>
          <p:cNvSpPr txBox="1"/>
          <p:nvPr>
            <p:ph idx="1" type="body"/>
          </p:nvPr>
        </p:nvSpPr>
        <p:spPr>
          <a:xfrm>
            <a:off x="609906" y="2340864"/>
            <a:ext cx="3568661" cy="36344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5" name="Google Shape;95;p8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8"/>
          <p:cNvSpPr/>
          <p:nvPr>
            <p:ph idx="2" type="pic"/>
          </p:nvPr>
        </p:nvSpPr>
        <p:spPr>
          <a:xfrm>
            <a:off x="4657344" y="0"/>
            <a:ext cx="753465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97" name="Google Shape;97;p8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1" name="Google Shape;101;p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03" name="Google Shape;103;p9"/>
          <p:cNvSpPr txBox="1"/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9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cap="none">
                <a:solidFill>
                  <a:srgbClr val="EE52A4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9"/>
          <p:cNvSpPr txBox="1"/>
          <p:nvPr>
            <p:ph idx="10" type="dt"/>
          </p:nvPr>
        </p:nvSpPr>
        <p:spPr>
          <a:xfrm rot="5400000">
            <a:off x="10158984" y="1792224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9"/>
          <p:cNvSpPr txBox="1"/>
          <p:nvPr>
            <p:ph idx="11" type="ftr"/>
          </p:nvPr>
        </p:nvSpPr>
        <p:spPr>
          <a:xfrm rot="5400000">
            <a:off x="8951976" y="3227832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1" name="Google Shape;111;p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E52A4">
                    <a:alpha val="10980"/>
                  </a:srgbClr>
                </a:gs>
                <a:gs pos="36000">
                  <a:srgbClr val="EE52A4">
                    <a:alpha val="9803"/>
                  </a:srgbClr>
                </a:gs>
                <a:gs pos="75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E52A4">
                    <a:alpha val="7843"/>
                  </a:srgbClr>
                </a:gs>
                <a:gs pos="36000">
                  <a:srgbClr val="EE52A4">
                    <a:alpha val="7843"/>
                  </a:srgbClr>
                </a:gs>
                <a:gs pos="72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66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E52A4">
                    <a:alpha val="6666"/>
                  </a:srgbClr>
                </a:gs>
                <a:gs pos="36000">
                  <a:srgbClr val="EE52A4">
                    <a:alpha val="5882"/>
                  </a:srgbClr>
                </a:gs>
                <a:gs pos="69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73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0"/>
            <p:cNvSpPr/>
            <p:nvPr/>
          </p:nvSpPr>
          <p:spPr>
            <a:xfrm rot="-5400000">
              <a:off x="3787244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9" name="Google Shape;119;p10"/>
            <p:cNvSpPr/>
            <p:nvPr/>
          </p:nvSpPr>
          <p:spPr>
            <a:xfrm rot="-5677511">
              <a:off x="4698352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21" name="Google Shape;121;p10"/>
          <p:cNvSpPr txBox="1"/>
          <p:nvPr>
            <p:ph type="title"/>
          </p:nvPr>
        </p:nvSpPr>
        <p:spPr>
          <a:xfrm>
            <a:off x="1154954" y="2677645"/>
            <a:ext cx="4351025" cy="22838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0"/>
          <p:cNvSpPr txBox="1"/>
          <p:nvPr>
            <p:ph idx="1" type="body"/>
          </p:nvPr>
        </p:nvSpPr>
        <p:spPr>
          <a:xfrm>
            <a:off x="6895559" y="2677644"/>
            <a:ext cx="3757545" cy="22838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3" name="Google Shape;123;p10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0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Google Shape;11;p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E52A4">
                    <a:alpha val="10980"/>
                  </a:srgbClr>
                </a:gs>
                <a:gs pos="36000">
                  <a:srgbClr val="EE52A4">
                    <a:alpha val="9803"/>
                  </a:srgbClr>
                </a:gs>
                <a:gs pos="75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E52A4">
                    <a:alpha val="7843"/>
                  </a:srgbClr>
                </a:gs>
                <a:gs pos="36000">
                  <a:srgbClr val="EE52A4">
                    <a:alpha val="7843"/>
                  </a:srgbClr>
                </a:gs>
                <a:gs pos="72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66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E52A4">
                    <a:alpha val="6666"/>
                  </a:srgbClr>
                </a:gs>
                <a:gs pos="36000">
                  <a:srgbClr val="EE52A4">
                    <a:alpha val="5882"/>
                  </a:srgbClr>
                </a:gs>
                <a:gs pos="69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E52A4">
                    <a:alpha val="13725"/>
                  </a:srgbClr>
                </a:gs>
                <a:gs pos="36000">
                  <a:srgbClr val="EE52A4">
                    <a:alpha val="6666"/>
                  </a:srgbClr>
                </a:gs>
                <a:gs pos="73000">
                  <a:srgbClr val="EE52A4">
                    <a:alpha val="0"/>
                  </a:srgbClr>
                </a:gs>
                <a:gs pos="100000">
                  <a:srgbClr val="EE52A4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 rot="-589932">
              <a:off x="8490951" y="179751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459506" y="1866405"/>
              <a:ext cx="11277600" cy="4533900"/>
            </a:xfrm>
            <a:custGeom>
              <a:rect b="b" l="l" r="r" t="t"/>
              <a:pathLst>
                <a:path extrusionOk="0" h="2856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9" name="Google Shape;19;p1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0" name="Google Shape;20;p1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" name="Google Shape;21;p1"/>
          <p:cNvSpPr txBox="1"/>
          <p:nvPr>
            <p:ph idx="1" type="body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" name="Google Shape;22;p1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" name="Google Shape;23;p1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" name="Google Shape;24;p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" name="Google Shape;26;p1"/>
          <p:cNvCxnSpPr/>
          <p:nvPr/>
        </p:nvCxnSpPr>
        <p:spPr>
          <a:xfrm>
            <a:off x="4241830" y="495574"/>
            <a:ext cx="3703320" cy="0"/>
          </a:xfrm>
          <a:prstGeom prst="straightConnector1">
            <a:avLst/>
          </a:prstGeom>
          <a:noFill/>
          <a:ln cap="flat" cmpd="sng" w="825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" name="Google Shape;27;p1"/>
          <p:cNvCxnSpPr/>
          <p:nvPr/>
        </p:nvCxnSpPr>
        <p:spPr>
          <a:xfrm>
            <a:off x="8042147" y="495574"/>
            <a:ext cx="3703320" cy="0"/>
          </a:xfrm>
          <a:prstGeom prst="straightConnector1">
            <a:avLst/>
          </a:prstGeom>
          <a:noFill/>
          <a:ln cap="flat" cmpd="sng" w="825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1"/>
          <p:cNvCxnSpPr/>
          <p:nvPr/>
        </p:nvCxnSpPr>
        <p:spPr>
          <a:xfrm>
            <a:off x="437009" y="495574"/>
            <a:ext cx="3703320" cy="0"/>
          </a:xfrm>
          <a:prstGeom prst="straightConnector1">
            <a:avLst/>
          </a:prstGeom>
          <a:noFill/>
          <a:ln cap="flat" cmpd="sng" w="825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Relationship Id="rId4" Type="http://schemas.openxmlformats.org/officeDocument/2006/relationships/image" Target="../media/image19.jpg"/><Relationship Id="rId5" Type="http://schemas.openxmlformats.org/officeDocument/2006/relationships/image" Target="../media/image18.jpg"/><Relationship Id="rId6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hyperlink" Target="mailto:sarahspizale@gmail.com" TargetMode="External"/><Relationship Id="rId4" Type="http://schemas.openxmlformats.org/officeDocument/2006/relationships/hyperlink" Target="mailto:sarahspizale@gmail.com" TargetMode="External"/><Relationship Id="rId5" Type="http://schemas.openxmlformats.org/officeDocument/2006/relationships/hyperlink" Target="mailto:sarahspizale@gmail.com" TargetMode="External"/><Relationship Id="rId6" Type="http://schemas.openxmlformats.org/officeDocument/2006/relationships/hyperlink" Target="mailto:inyourcorneragent@gmail.co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5"/>
          <p:cNvSpPr txBox="1"/>
          <p:nvPr>
            <p:ph type="title"/>
          </p:nvPr>
        </p:nvSpPr>
        <p:spPr>
          <a:xfrm>
            <a:off x="581192" y="702155"/>
            <a:ext cx="11029616" cy="15001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entury Gothic"/>
              <a:buNone/>
            </a:pPr>
            <a:r>
              <a:rPr lang="en-US" sz="5400"/>
              <a:t>Welcome!</a:t>
            </a:r>
            <a:br>
              <a:rPr lang="en-US" sz="5400"/>
            </a:br>
            <a:r>
              <a:rPr lang="en-US" sz="4000"/>
              <a:t>We are glad you are here today.</a:t>
            </a:r>
            <a:endParaRPr/>
          </a:p>
        </p:txBody>
      </p:sp>
      <p:sp>
        <p:nvSpPr>
          <p:cNvPr id="316" name="Google Shape;316;p25"/>
          <p:cNvSpPr txBox="1"/>
          <p:nvPr>
            <p:ph idx="1" type="body"/>
          </p:nvPr>
        </p:nvSpPr>
        <p:spPr>
          <a:xfrm>
            <a:off x="1820091" y="2131720"/>
            <a:ext cx="8752115" cy="129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t/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/>
              <a:t>Presenter: Sarah Spizale- Insurance Broker</a:t>
            </a:r>
            <a:endParaRPr/>
          </a:p>
        </p:txBody>
      </p:sp>
      <p:sp>
        <p:nvSpPr>
          <p:cNvPr id="317" name="Google Shape;317;p25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2025</a:t>
            </a:r>
            <a:endParaRPr/>
          </a:p>
        </p:txBody>
      </p:sp>
      <p:sp>
        <p:nvSpPr>
          <p:cNvPr id="318" name="Google Shape;318;p2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Cats making tail heart" id="319" name="Google Shape;319;p25"/>
          <p:cNvSpPr/>
          <p:nvPr/>
        </p:nvSpPr>
        <p:spPr>
          <a:xfrm>
            <a:off x="581192" y="3949700"/>
            <a:ext cx="2870200" cy="2529764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rnd" cmpd="sng" w="19050">
            <a:solidFill>
              <a:srgbClr val="820C4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sx="28000" rotWithShape="0" algn="ctr" dir="5400000" dist="2311400" sy="280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Cats making tail heart" id="320" name="Google Shape;320;p25"/>
          <p:cNvSpPr/>
          <p:nvPr/>
        </p:nvSpPr>
        <p:spPr>
          <a:xfrm>
            <a:off x="8740608" y="3860800"/>
            <a:ext cx="2870200" cy="2529764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rnd" cmpd="sng" w="19050">
            <a:solidFill>
              <a:srgbClr val="820C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logo with a person in a circle&#10;&#10;Description automatically generated" id="321" name="Google Shape;32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4847" y="3580694"/>
            <a:ext cx="3362325" cy="28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4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Part B:Deductibles and Co-pays</a:t>
            </a:r>
            <a:endParaRPr/>
          </a:p>
        </p:txBody>
      </p:sp>
      <p:sp>
        <p:nvSpPr>
          <p:cNvPr id="405" name="Google Shape;405;p34"/>
          <p:cNvSpPr txBox="1"/>
          <p:nvPr>
            <p:ph idx="1" type="body"/>
          </p:nvPr>
        </p:nvSpPr>
        <p:spPr>
          <a:xfrm>
            <a:off x="840090" y="3919825"/>
            <a:ext cx="4784100" cy="27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406" name="Google Shape;406;p34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8" name="Google Shape;408;p34"/>
          <p:cNvSpPr txBox="1"/>
          <p:nvPr/>
        </p:nvSpPr>
        <p:spPr>
          <a:xfrm>
            <a:off x="1794615" y="2771300"/>
            <a:ext cx="1088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9" name="Google Shape;409;p34"/>
          <p:cNvSpPr txBox="1"/>
          <p:nvPr/>
        </p:nvSpPr>
        <p:spPr>
          <a:xfrm>
            <a:off x="3082954" y="3076662"/>
            <a:ext cx="604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0" name="Google Shape;410;p34"/>
          <p:cNvSpPr txBox="1"/>
          <p:nvPr/>
        </p:nvSpPr>
        <p:spPr>
          <a:xfrm>
            <a:off x="212050" y="2124800"/>
            <a:ext cx="60402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 B Premium 2026</a:t>
            </a:r>
            <a:endParaRPr b="1" sz="250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entury Gothic"/>
              <a:buChar char="●"/>
            </a:pP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 B is </a:t>
            </a:r>
            <a:r>
              <a:rPr b="1"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$202.90</a:t>
            </a: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month.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entury Gothic"/>
              <a:buChar char="●"/>
            </a:pP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income earners pay a higher monthly premium.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1" name="Google Shape;411;p34"/>
          <p:cNvSpPr txBox="1"/>
          <p:nvPr/>
        </p:nvSpPr>
        <p:spPr>
          <a:xfrm>
            <a:off x="212050" y="3754075"/>
            <a:ext cx="60402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 B Hospital Deductible 2026</a:t>
            </a:r>
            <a:endParaRPr b="1" sz="250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entury Gothic"/>
              <a:buChar char="●"/>
            </a:pPr>
            <a:r>
              <a:rPr b="1" lang="en-US" sz="18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$283</a:t>
            </a: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 year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entury Gothic"/>
              <a:buChar char="●"/>
            </a:pP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is the amount you must pay for the medical/outpatient services before Part B will pay.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entury Gothic"/>
              <a:buChar char="●"/>
            </a:pP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deductible does not apply to certain preventive services.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2" name="Google Shape;412;p34"/>
          <p:cNvSpPr txBox="1"/>
          <p:nvPr/>
        </p:nvSpPr>
        <p:spPr>
          <a:xfrm>
            <a:off x="6361550" y="2170650"/>
            <a:ext cx="5557800" cy="4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 B Medical Coinsurance 2026</a:t>
            </a:r>
            <a:endParaRPr b="1" sz="230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entury Gothic"/>
              <a:buChar char="●"/>
            </a:pP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After your deductible is met, you will typically pay 20% of the Medicare approved amount for most doctor services (including most services you get from a doctor while you’re in the hospital), durable medical equipment (DME), outpatient therapy, and Part B drugs such as </a:t>
            </a: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Chemotherapy</a:t>
            </a: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entury Gothic"/>
              <a:buChar char="●"/>
            </a:pPr>
            <a:r>
              <a:rPr lang="en-US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NOTE: In some states, doctors who don’t accept Medicare may charge an EXCESS CHARGE of up to 15% over and above the Medicare approved amount for covered medical services.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5"/>
          <p:cNvSpPr txBox="1"/>
          <p:nvPr>
            <p:ph type="title"/>
          </p:nvPr>
        </p:nvSpPr>
        <p:spPr>
          <a:xfrm>
            <a:off x="1154954" y="973668"/>
            <a:ext cx="8761500" cy="707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Part B  Cost </a:t>
            </a:r>
            <a:endParaRPr/>
          </a:p>
        </p:txBody>
      </p:sp>
      <p:sp>
        <p:nvSpPr>
          <p:cNvPr id="419" name="Google Shape;419;p35"/>
          <p:cNvSpPr txBox="1"/>
          <p:nvPr>
            <p:ph idx="1" type="body"/>
          </p:nvPr>
        </p:nvSpPr>
        <p:spPr>
          <a:xfrm>
            <a:off x="1154954" y="2603500"/>
            <a:ext cx="88257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5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1" name="Google Shape;421;p35" title="part b2025.jpg"/>
          <p:cNvPicPr preferRelativeResize="0"/>
          <p:nvPr/>
        </p:nvPicPr>
        <p:blipFill rotWithShape="1">
          <a:blip r:embed="rId3">
            <a:alphaModFix/>
          </a:blip>
          <a:srcRect b="26411" l="11691" r="13075" t="24578"/>
          <a:stretch/>
        </p:blipFill>
        <p:spPr>
          <a:xfrm>
            <a:off x="756900" y="1680775"/>
            <a:ext cx="10688400" cy="495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6"/>
          <p:cNvSpPr txBox="1"/>
          <p:nvPr>
            <p:ph type="title"/>
          </p:nvPr>
        </p:nvSpPr>
        <p:spPr>
          <a:xfrm>
            <a:off x="1154954" y="973668"/>
            <a:ext cx="8761500" cy="707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Original Medicare Has Many Gaps in Coverage</a:t>
            </a:r>
            <a:endParaRPr/>
          </a:p>
        </p:txBody>
      </p:sp>
      <p:sp>
        <p:nvSpPr>
          <p:cNvPr id="428" name="Google Shape;428;p36"/>
          <p:cNvSpPr txBox="1"/>
          <p:nvPr>
            <p:ph idx="1" type="body"/>
          </p:nvPr>
        </p:nvSpPr>
        <p:spPr>
          <a:xfrm>
            <a:off x="1154954" y="2603500"/>
            <a:ext cx="88257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6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0" name="Google Shape;43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2113" y="5818488"/>
            <a:ext cx="7391400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2375" y="2060113"/>
            <a:ext cx="7286625" cy="32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2700" y="5370250"/>
            <a:ext cx="7334250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7"/>
          <p:cNvSpPr txBox="1"/>
          <p:nvPr>
            <p:ph type="title"/>
          </p:nvPr>
        </p:nvSpPr>
        <p:spPr>
          <a:xfrm>
            <a:off x="1154954" y="973668"/>
            <a:ext cx="8761500" cy="707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IRMMA-Sliding Scale Part B Premium</a:t>
            </a:r>
            <a:endParaRPr/>
          </a:p>
        </p:txBody>
      </p:sp>
      <p:sp>
        <p:nvSpPr>
          <p:cNvPr id="439" name="Google Shape;439;p37"/>
          <p:cNvSpPr txBox="1"/>
          <p:nvPr>
            <p:ph idx="1" type="body"/>
          </p:nvPr>
        </p:nvSpPr>
        <p:spPr>
          <a:xfrm>
            <a:off x="1154954" y="2603500"/>
            <a:ext cx="88257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7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1" name="Google Shape;441;p37" title="Screenshot 2025-11-26 07501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300" y="1554600"/>
            <a:ext cx="10211581" cy="492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8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Two Ways to Get Medicare</a:t>
            </a:r>
            <a:endParaRPr/>
          </a:p>
        </p:txBody>
      </p:sp>
      <p:sp>
        <p:nvSpPr>
          <p:cNvPr id="447" name="Google Shape;447;p38"/>
          <p:cNvSpPr txBox="1"/>
          <p:nvPr>
            <p:ph idx="1" type="body"/>
          </p:nvPr>
        </p:nvSpPr>
        <p:spPr>
          <a:xfrm>
            <a:off x="1311965" y="2603500"/>
            <a:ext cx="4784036" cy="2776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34290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448" name="Google Shape;448;p38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0" name="Google Shape;450;p38"/>
          <p:cNvSpPr txBox="1"/>
          <p:nvPr/>
        </p:nvSpPr>
        <p:spPr>
          <a:xfrm>
            <a:off x="1311965" y="2603500"/>
            <a:ext cx="10880035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745" y="2349791"/>
            <a:ext cx="9929091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9"/>
          <p:cNvSpPr txBox="1"/>
          <p:nvPr>
            <p:ph type="title"/>
          </p:nvPr>
        </p:nvSpPr>
        <p:spPr>
          <a:xfrm>
            <a:off x="1148798" y="1063417"/>
            <a:ext cx="8831816" cy="13729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</a:pPr>
            <a:r>
              <a:rPr lang="en-US"/>
              <a:t>Advantage VS Supplement </a:t>
            </a:r>
            <a:endParaRPr/>
          </a:p>
        </p:txBody>
      </p:sp>
      <p:sp>
        <p:nvSpPr>
          <p:cNvPr id="457" name="Google Shape;457;p39"/>
          <p:cNvSpPr txBox="1"/>
          <p:nvPr>
            <p:ph idx="1" type="body"/>
          </p:nvPr>
        </p:nvSpPr>
        <p:spPr>
          <a:xfrm>
            <a:off x="1154954" y="3543300"/>
            <a:ext cx="8825659" cy="247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6000"/>
              <a:t>Let’s compare…</a:t>
            </a:r>
            <a:endParaRPr/>
          </a:p>
        </p:txBody>
      </p:sp>
      <p:sp>
        <p:nvSpPr>
          <p:cNvPr id="458" name="Google Shape;458;p39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3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0"/>
          <p:cNvSpPr txBox="1"/>
          <p:nvPr>
            <p:ph type="title"/>
          </p:nvPr>
        </p:nvSpPr>
        <p:spPr>
          <a:xfrm>
            <a:off x="1110998" y="708042"/>
            <a:ext cx="8831700" cy="1373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How Do You Want to Receive Your Medicare Coverage?</a:t>
            </a:r>
            <a:endParaRPr sz="3500"/>
          </a:p>
        </p:txBody>
      </p:sp>
      <p:sp>
        <p:nvSpPr>
          <p:cNvPr id="466" name="Google Shape;466;p40"/>
          <p:cNvSpPr txBox="1"/>
          <p:nvPr>
            <p:ph idx="1" type="body"/>
          </p:nvPr>
        </p:nvSpPr>
        <p:spPr>
          <a:xfrm>
            <a:off x="2885179" y="3711075"/>
            <a:ext cx="8825700" cy="2476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40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8" name="Google Shape;46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0450" y="6084825"/>
            <a:ext cx="2905125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0"/>
          <p:cNvSpPr txBox="1"/>
          <p:nvPr/>
        </p:nvSpPr>
        <p:spPr>
          <a:xfrm>
            <a:off x="9128975" y="2955075"/>
            <a:ext cx="26658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Regardless of what you choose</a:t>
            </a:r>
            <a:r>
              <a:rPr lang="en-US" sz="22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22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must continue to pay your Medicare Part B Premium of </a:t>
            </a:r>
            <a:r>
              <a:rPr b="1" lang="en-US" sz="22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$202.90 </a:t>
            </a:r>
            <a:r>
              <a:rPr lang="en-US" sz="22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plus any applicable IRMAA payments.</a:t>
            </a:r>
            <a:endParaRPr sz="220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0" name="Google Shape;470;p40"/>
          <p:cNvPicPr preferRelativeResize="0"/>
          <p:nvPr/>
        </p:nvPicPr>
        <p:blipFill rotWithShape="1">
          <a:blip r:embed="rId4">
            <a:alphaModFix/>
          </a:blip>
          <a:srcRect b="9417" l="4999" r="9683" t="6949"/>
          <a:stretch/>
        </p:blipFill>
        <p:spPr>
          <a:xfrm>
            <a:off x="458650" y="2013350"/>
            <a:ext cx="8721800" cy="484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1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Medicare Supplement Insurance(Medigap)</a:t>
            </a:r>
            <a:endParaRPr/>
          </a:p>
        </p:txBody>
      </p:sp>
      <p:sp>
        <p:nvSpPr>
          <p:cNvPr id="476" name="Google Shape;476;p41"/>
          <p:cNvSpPr txBox="1"/>
          <p:nvPr>
            <p:ph idx="1" type="body"/>
          </p:nvPr>
        </p:nvSpPr>
        <p:spPr>
          <a:xfrm>
            <a:off x="1154954" y="2603500"/>
            <a:ext cx="457276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b="1" i="0" lang="en-US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Medicare Supplement insurance is regulated by your state insurance department.</a:t>
            </a:r>
            <a:endParaRPr b="1" i="0" sz="1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b="1" i="0" lang="en-US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are 11 Medicare supplement plans available.</a:t>
            </a:r>
            <a:r>
              <a:rPr b="1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0" lang="en-US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A, B, C, D, F, G &amp; High Deductible G, K, L, M, &amp; N</a:t>
            </a:r>
            <a:endParaRPr b="0"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b="1" i="0" lang="en-US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Plans C &amp; F are only available to those beneficiaries Medicare eligible before 2020</a:t>
            </a:r>
            <a:endParaRPr b="1" i="0" sz="1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b="1" i="0" lang="en-US" sz="18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Arguably, the most popular of these is Plan G</a:t>
            </a:r>
            <a:r>
              <a:rPr b="1" i="0" lang="en-US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477" name="Google Shape;477;p41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4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9" name="Google Shape;47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7719" y="2493818"/>
            <a:ext cx="5463020" cy="3561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2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What Does ‘Plan G’ Pay?</a:t>
            </a:r>
            <a:endParaRPr/>
          </a:p>
        </p:txBody>
      </p:sp>
      <p:sp>
        <p:nvSpPr>
          <p:cNvPr id="485" name="Google Shape;485;p42"/>
          <p:cNvSpPr txBox="1"/>
          <p:nvPr>
            <p:ph idx="1" type="body"/>
          </p:nvPr>
        </p:nvSpPr>
        <p:spPr>
          <a:xfrm>
            <a:off x="1154954" y="2603500"/>
            <a:ext cx="8825659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920"/>
              <a:buFont typeface="Noto Sans Symbols"/>
              <a:buChar char="⮚"/>
            </a:pPr>
            <a:r>
              <a:rPr b="1" i="0" lang="en-US" sz="24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Medicare Part A deductibles, copays including an add’l 365 days after Medicare benefits are exhausted.</a:t>
            </a:r>
            <a:endParaRPr b="1" i="0" sz="24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920"/>
              <a:buFont typeface="Noto Sans Symbols"/>
              <a:buChar char="⮚"/>
            </a:pPr>
            <a:r>
              <a:rPr b="1" i="0" lang="en-US" sz="24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Medicare Part B co-insurance (20% that Medicare doesn’t pay), Once you have paid your Part B deductible of </a:t>
            </a:r>
            <a:r>
              <a:rPr b="1" i="0" lang="en-US" sz="2400" u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$2</a:t>
            </a:r>
            <a:r>
              <a:rPr b="1"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83</a:t>
            </a:r>
            <a:r>
              <a:rPr b="1" i="0" lang="en-US" sz="2400" u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24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the 202</a:t>
            </a:r>
            <a:r>
              <a:rPr b="1"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b="1" i="0" lang="en-US" sz="24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plan year.</a:t>
            </a:r>
            <a:endParaRPr b="1" i="0" sz="24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920"/>
              <a:buFont typeface="Noto Sans Symbols"/>
              <a:buChar char="⮚"/>
            </a:pPr>
            <a:r>
              <a:rPr b="1" i="0" lang="en-US" sz="24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100% of all Part B excess charges above Medicare approved amounts.</a:t>
            </a:r>
            <a:endParaRPr b="1" i="0" sz="24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920"/>
              <a:buFont typeface="Noto Sans Symbols"/>
              <a:buChar char="⮚"/>
            </a:pPr>
            <a:r>
              <a:rPr b="1" i="0" lang="en-US" sz="24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Foreign Travel benefits up to </a:t>
            </a:r>
            <a:r>
              <a:rPr b="1" i="0" lang="en-US" sz="2400" u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$50,000 </a:t>
            </a:r>
            <a:r>
              <a:rPr b="1" i="0" lang="en-US" sz="24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lifetime.</a:t>
            </a:r>
            <a:endParaRPr sz="2400"/>
          </a:p>
        </p:txBody>
      </p:sp>
      <p:sp>
        <p:nvSpPr>
          <p:cNvPr id="486" name="Google Shape;486;p42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4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3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Beneficiaries are attracted to Medicare Supplement Plans Because…</a:t>
            </a:r>
            <a:endParaRPr/>
          </a:p>
        </p:txBody>
      </p:sp>
      <p:sp>
        <p:nvSpPr>
          <p:cNvPr id="493" name="Google Shape;493;p43"/>
          <p:cNvSpPr txBox="1"/>
          <p:nvPr>
            <p:ph idx="1" type="body"/>
          </p:nvPr>
        </p:nvSpPr>
        <p:spPr>
          <a:xfrm>
            <a:off x="1154954" y="2603500"/>
            <a:ext cx="8825659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240"/>
              <a:buFont typeface="Arial"/>
              <a:buChar char="•"/>
            </a:pPr>
            <a:r>
              <a:rPr b="1" i="0" lang="en-US" sz="2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Freedom of choice of providers. </a:t>
            </a:r>
            <a:r>
              <a:rPr b="1" i="0" lang="en-US" sz="2800" u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networks! </a:t>
            </a:r>
            <a:endParaRPr b="1" i="0" sz="2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240"/>
              <a:buFont typeface="Arial"/>
              <a:buChar char="•"/>
            </a:pPr>
            <a:r>
              <a:rPr b="1" i="0" lang="en-US" sz="2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referrals to see specialists.</a:t>
            </a:r>
            <a:endParaRPr b="1" i="0" sz="2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240"/>
              <a:buFont typeface="Arial"/>
              <a:buChar char="•"/>
            </a:pPr>
            <a:r>
              <a:rPr b="1" i="0" lang="en-US" sz="2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Any provider that accepts Original Medicare, accepts Medicare Supplement insurance.</a:t>
            </a:r>
            <a:endParaRPr b="1" i="0" sz="2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240"/>
              <a:buFont typeface="Arial"/>
              <a:buChar char="•"/>
            </a:pPr>
            <a:r>
              <a:rPr b="1" i="0" lang="en-US" sz="2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Limited financial exposure. </a:t>
            </a:r>
            <a:endParaRPr b="1" i="0" sz="2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240"/>
              <a:buFont typeface="Arial"/>
              <a:buChar char="•"/>
            </a:pPr>
            <a:r>
              <a:rPr b="1" i="0" lang="en-US" sz="2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benefit changes each year</a:t>
            </a:r>
            <a:endParaRPr b="1" i="0" sz="2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240"/>
              <a:buFont typeface="Arial"/>
              <a:buChar char="•"/>
            </a:pPr>
            <a:r>
              <a:rPr b="1" i="0" lang="en-US" sz="2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Guaranteed Renewable – Cannot be cancelled</a:t>
            </a:r>
            <a:endParaRPr b="1" i="0" sz="2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494" name="Google Shape;494;p43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4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6"/>
          <p:cNvSpPr txBox="1"/>
          <p:nvPr>
            <p:ph type="title"/>
          </p:nvPr>
        </p:nvSpPr>
        <p:spPr>
          <a:xfrm>
            <a:off x="581192" y="690470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In Your Corner Insurance</a:t>
            </a:r>
            <a:endParaRPr/>
          </a:p>
        </p:txBody>
      </p:sp>
      <p:sp>
        <p:nvSpPr>
          <p:cNvPr id="327" name="Google Shape;327;p26"/>
          <p:cNvSpPr txBox="1"/>
          <p:nvPr>
            <p:ph idx="1" type="body"/>
          </p:nvPr>
        </p:nvSpPr>
        <p:spPr>
          <a:xfrm>
            <a:off x="1154954" y="2603500"/>
            <a:ext cx="4825157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 u="sng"/>
              <a:t>About Us:</a:t>
            </a:r>
            <a:endParaRPr/>
          </a:p>
        </p:txBody>
      </p:sp>
      <p:sp>
        <p:nvSpPr>
          <p:cNvPr id="328" name="Google Shape;328;p26"/>
          <p:cNvSpPr txBox="1"/>
          <p:nvPr>
            <p:ph idx="2" type="body"/>
          </p:nvPr>
        </p:nvSpPr>
        <p:spPr>
          <a:xfrm>
            <a:off x="1154954" y="3179762"/>
            <a:ext cx="4825158" cy="2840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/>
              <a:t>We are a local agency that specializes in Medicare Advantage and Supplement Plans.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/>
              <a:t>Our services are free, no cost, and no obligation help.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/>
              <a:t>We offer following plans in your area: Humana, People’s Health, United Healthcare, Aetna, WellCare, Blue Cross/Blue Shield, Ochsner and Medico</a:t>
            </a:r>
            <a:endParaRPr/>
          </a:p>
        </p:txBody>
      </p:sp>
      <p:sp>
        <p:nvSpPr>
          <p:cNvPr id="329" name="Google Shape;329;p26"/>
          <p:cNvSpPr txBox="1"/>
          <p:nvPr>
            <p:ph idx="3" type="body"/>
          </p:nvPr>
        </p:nvSpPr>
        <p:spPr>
          <a:xfrm>
            <a:off x="6208712" y="2603500"/>
            <a:ext cx="482515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 u="sng"/>
              <a:t>Core Principles:</a:t>
            </a:r>
            <a:endParaRPr/>
          </a:p>
        </p:txBody>
      </p:sp>
      <p:sp>
        <p:nvSpPr>
          <p:cNvPr id="330" name="Google Shape;330;p26"/>
          <p:cNvSpPr txBox="1"/>
          <p:nvPr>
            <p:ph idx="4" type="body"/>
          </p:nvPr>
        </p:nvSpPr>
        <p:spPr>
          <a:xfrm>
            <a:off x="6208712" y="3179763"/>
            <a:ext cx="4825159" cy="2241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Do what is right for you.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Be there to answer your questions.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Exceed your expectations.</a:t>
            </a:r>
            <a:endParaRPr/>
          </a:p>
        </p:txBody>
      </p:sp>
      <p:sp>
        <p:nvSpPr>
          <p:cNvPr id="331" name="Google Shape;331;p26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4"/>
          <p:cNvSpPr txBox="1"/>
          <p:nvPr>
            <p:ph type="title"/>
          </p:nvPr>
        </p:nvSpPr>
        <p:spPr>
          <a:xfrm>
            <a:off x="1520714" y="838200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entury Gothic"/>
              <a:buNone/>
            </a:pPr>
            <a:r>
              <a:rPr lang="en-US"/>
              <a:t>Medicare Supplement Plans </a:t>
            </a:r>
            <a:br>
              <a:rPr lang="en-US"/>
            </a:br>
            <a:r>
              <a:rPr lang="en-US"/>
              <a:t>DO NOT PAY FOR…</a:t>
            </a:r>
            <a:endParaRPr/>
          </a:p>
        </p:txBody>
      </p:sp>
      <p:sp>
        <p:nvSpPr>
          <p:cNvPr id="501" name="Google Shape;501;p44"/>
          <p:cNvSpPr txBox="1"/>
          <p:nvPr>
            <p:ph idx="1" type="body"/>
          </p:nvPr>
        </p:nvSpPr>
        <p:spPr>
          <a:xfrm>
            <a:off x="1154954" y="2603500"/>
            <a:ext cx="8825659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240"/>
              <a:buFont typeface="Arial"/>
              <a:buChar char="•"/>
            </a:pPr>
            <a:r>
              <a:rPr b="1" i="0" lang="en-US" sz="2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 Term Care (custodial nursing home care)</a:t>
            </a:r>
            <a:endParaRPr b="1" i="0" sz="2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240"/>
              <a:buFont typeface="Arial"/>
              <a:buChar char="•"/>
            </a:pPr>
            <a:r>
              <a:rPr b="1" i="0" lang="en-US" sz="2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Vision or Dental Care </a:t>
            </a:r>
            <a:endParaRPr b="1" i="0" sz="2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240"/>
              <a:buFont typeface="Arial"/>
              <a:buChar char="•"/>
            </a:pPr>
            <a:r>
              <a:rPr b="1" i="0" lang="en-US" sz="2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Hearing Aids</a:t>
            </a:r>
            <a:endParaRPr b="1" i="0" sz="2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240"/>
              <a:buFont typeface="Arial"/>
              <a:buChar char="•"/>
            </a:pPr>
            <a:r>
              <a:rPr b="1" i="0" lang="en-US" sz="2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Eyeglasses</a:t>
            </a:r>
            <a:endParaRPr b="1" i="0" sz="2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240"/>
              <a:buFont typeface="Arial"/>
              <a:buChar char="•"/>
            </a:pPr>
            <a:r>
              <a:rPr b="1" i="0" lang="en-US" sz="2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Prescription Drugs</a:t>
            </a:r>
            <a:endParaRPr b="1" i="0" sz="2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240"/>
              <a:buFont typeface="Arial"/>
              <a:buChar char="•"/>
            </a:pPr>
            <a:r>
              <a:rPr b="1" i="0" lang="en-US" sz="2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Private Duty Nursing</a:t>
            </a:r>
            <a:endParaRPr b="1" i="0" sz="2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240"/>
              <a:buFont typeface="Arial"/>
              <a:buChar char="•"/>
            </a:pPr>
            <a:r>
              <a:rPr b="1" i="0" lang="en-US" sz="2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Routine eye exam for glasses</a:t>
            </a:r>
            <a:endParaRPr b="1" i="0" sz="2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240"/>
              <a:buFont typeface="Arial"/>
              <a:buChar char="•"/>
            </a:pPr>
            <a:r>
              <a:rPr b="1" i="0" lang="en-US" sz="2800" u="sng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Any service not paid by Original Medicare</a:t>
            </a:r>
            <a:endParaRPr b="1" i="0" sz="28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502" name="Google Shape;502;p44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4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5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Medicare Advantage Plans Available in your Service Area</a:t>
            </a:r>
            <a:endParaRPr/>
          </a:p>
        </p:txBody>
      </p:sp>
      <p:sp>
        <p:nvSpPr>
          <p:cNvPr id="509" name="Google Shape;509;p45"/>
          <p:cNvSpPr txBox="1"/>
          <p:nvPr>
            <p:ph idx="1" type="body"/>
          </p:nvPr>
        </p:nvSpPr>
        <p:spPr>
          <a:xfrm>
            <a:off x="1154954" y="2603500"/>
            <a:ext cx="8825659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880"/>
              <a:buFont typeface="Arial"/>
              <a:buChar char="•"/>
            </a:pPr>
            <a:r>
              <a:rPr b="1" i="0" lang="en-US" sz="36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Health Maintenance Organization - HMO</a:t>
            </a:r>
            <a:endParaRPr b="1" i="0" sz="36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880"/>
              <a:buFont typeface="Arial"/>
              <a:buChar char="•"/>
            </a:pPr>
            <a:r>
              <a:rPr b="1" i="0" lang="en-US" sz="36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Preferred Provider Organization - PPO</a:t>
            </a:r>
            <a:endParaRPr b="1" i="0" sz="36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880"/>
              <a:buFont typeface="Arial"/>
              <a:buChar char="•"/>
            </a:pPr>
            <a:r>
              <a:rPr b="1" i="0" lang="en-US" sz="36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Dual Eligible Special Needs - HMO</a:t>
            </a:r>
            <a:endParaRPr b="1" i="0" sz="36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880"/>
              <a:buFont typeface="Arial"/>
              <a:buChar char="•"/>
            </a:pPr>
            <a:r>
              <a:rPr b="1" i="0" lang="en-US" sz="36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Chronic Illness Special Needs - HMO</a:t>
            </a:r>
            <a:endParaRPr b="1" i="0" sz="36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510" name="Google Shape;510;p45"/>
          <p:cNvSpPr txBox="1"/>
          <p:nvPr>
            <p:ph idx="10" type="dt"/>
          </p:nvPr>
        </p:nvSpPr>
        <p:spPr>
          <a:xfrm>
            <a:off x="10891279" y="6406813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4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6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More Medicare Advantage Plan Details</a:t>
            </a:r>
            <a:endParaRPr/>
          </a:p>
        </p:txBody>
      </p:sp>
      <p:sp>
        <p:nvSpPr>
          <p:cNvPr id="517" name="Google Shape;517;p46"/>
          <p:cNvSpPr txBox="1"/>
          <p:nvPr>
            <p:ph idx="1" type="body"/>
          </p:nvPr>
        </p:nvSpPr>
        <p:spPr>
          <a:xfrm>
            <a:off x="1154954" y="2603500"/>
            <a:ext cx="8825659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-388937" lvl="0" marL="3429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1" i="0" lang="en-US" sz="30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HMO plans have a network of providers you must use. PPO plans usually allow you to access “out-of-network” providers at a higher cost.</a:t>
            </a:r>
            <a:endParaRPr b="1" i="0" sz="30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8937" lvl="0" marL="3429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1" i="0" lang="en-US" sz="30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Co-pays for services like office visits, lab work, surgery ..etc.</a:t>
            </a:r>
            <a:endParaRPr b="1" i="0" sz="30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8937" lvl="0" marL="3429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1" i="0" lang="en-US" sz="30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plans have an annual limit on out-of-pocket expenses.  The range is approximately $3,400 to $6,700 in your area </a:t>
            </a:r>
            <a:endParaRPr b="1" i="0" sz="30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8937" lvl="0" marL="3429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1" i="0" lang="en-US" sz="30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Each plan has different benefits and guidelines.</a:t>
            </a:r>
            <a:endParaRPr b="1" i="0" sz="30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8937" lvl="0" marL="3429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1" i="0" lang="en-US" sz="30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provide prescription coverage.  However, a few do not.</a:t>
            </a:r>
            <a:endParaRPr b="1" i="0" sz="30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8937" lvl="0" marL="3429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1" i="0" lang="en-US" sz="30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may require referrals to see a specialist.</a:t>
            </a:r>
            <a:endParaRPr b="1" i="0" sz="30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/>
          </a:p>
        </p:txBody>
      </p:sp>
      <p:sp>
        <p:nvSpPr>
          <p:cNvPr id="518" name="Google Shape;518;p46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4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7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Good News! Most Medicare </a:t>
            </a:r>
            <a:br>
              <a:rPr lang="en-US"/>
            </a:br>
            <a:r>
              <a:rPr lang="en-US"/>
              <a:t>Advantage Plans Offer..</a:t>
            </a:r>
            <a:endParaRPr/>
          </a:p>
        </p:txBody>
      </p:sp>
      <p:sp>
        <p:nvSpPr>
          <p:cNvPr id="525" name="Google Shape;525;p47"/>
          <p:cNvSpPr txBox="1"/>
          <p:nvPr>
            <p:ph idx="1" type="body"/>
          </p:nvPr>
        </p:nvSpPr>
        <p:spPr>
          <a:xfrm>
            <a:off x="1154954" y="2603500"/>
            <a:ext cx="8825659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b="1" i="0" lang="en-US" sz="32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Routine Dental Benefits (some offer optional add-ons for an additional premium)</a:t>
            </a:r>
            <a:endParaRPr b="1" i="0" sz="32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b="1" i="0" lang="en-US" sz="32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Vision and Hearing Benefits</a:t>
            </a:r>
            <a:endParaRPr b="1" i="0" sz="32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b="1" i="0" lang="en-US" sz="32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 the Counter Allowances</a:t>
            </a:r>
            <a:endParaRPr b="1" i="0" sz="32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b="1" i="0" lang="en-US" sz="32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Fitness Center Memberships</a:t>
            </a:r>
            <a:endParaRPr b="1" i="0" sz="32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b="1" i="0" lang="en-US" sz="32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 Hour Nurse Hotline</a:t>
            </a:r>
            <a:endParaRPr b="1" i="0" sz="32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b="1" i="0" lang="en-US" sz="3200" u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Some Plans even offer:</a:t>
            </a:r>
            <a:endParaRPr b="1" i="0" sz="3200" u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b="1" i="0" lang="en-US" sz="32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 B premium give back!</a:t>
            </a:r>
            <a:endParaRPr b="1" i="0" sz="32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b="1" i="0" lang="en-US" sz="32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Grocery Allowance and Transportation (Special Needs Plans)</a:t>
            </a:r>
            <a:endParaRPr b="1" i="0" sz="32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5176" lvl="0" marL="342900" rtl="0" algn="l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/>
          </a:p>
        </p:txBody>
      </p:sp>
      <p:sp>
        <p:nvSpPr>
          <p:cNvPr id="526" name="Google Shape;526;p47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4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8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Things to Consider when picking a plan! </a:t>
            </a:r>
            <a:endParaRPr/>
          </a:p>
        </p:txBody>
      </p:sp>
      <p:sp>
        <p:nvSpPr>
          <p:cNvPr id="533" name="Google Shape;533;p48"/>
          <p:cNvSpPr txBox="1"/>
          <p:nvPr>
            <p:ph idx="1" type="body"/>
          </p:nvPr>
        </p:nvSpPr>
        <p:spPr>
          <a:xfrm>
            <a:off x="1231829" y="2480500"/>
            <a:ext cx="88257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0050" lvl="0" marL="342900" rtl="0" algn="l">
              <a:spcBef>
                <a:spcPts val="0"/>
              </a:spcBef>
              <a:spcAft>
                <a:spcPts val="0"/>
              </a:spcAft>
              <a:buSzPts val="2340"/>
              <a:buFont typeface="Arial"/>
              <a:buChar char="•"/>
            </a:pPr>
            <a:r>
              <a:rPr b="1" i="0" lang="en-US" sz="27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you require a particular specialists or hospitals, ensure the Medicare Advantage plan includes them in the network.</a:t>
            </a:r>
            <a:endParaRPr b="1" i="0" sz="27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342900" rtl="0" algn="l">
              <a:spcBef>
                <a:spcPts val="0"/>
              </a:spcBef>
              <a:spcAft>
                <a:spcPts val="0"/>
              </a:spcAft>
              <a:buSzPts val="2340"/>
              <a:buFont typeface="Arial"/>
              <a:buChar char="•"/>
            </a:pPr>
            <a:r>
              <a:rPr b="1" i="0" lang="en-US" sz="27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Make sure to verify your medication is in the plan formulary, each plan can have different formularies.</a:t>
            </a:r>
            <a:endParaRPr b="1" i="0" sz="27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342900" rtl="0" algn="l">
              <a:spcBef>
                <a:spcPts val="0"/>
              </a:spcBef>
              <a:spcAft>
                <a:spcPts val="0"/>
              </a:spcAft>
              <a:buSzPts val="2340"/>
              <a:buFont typeface="Arial"/>
              <a:buChar char="•"/>
            </a:pPr>
            <a:r>
              <a:rPr b="1" i="0" lang="en-US" sz="2700" u="sng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</a:t>
            </a:r>
            <a:r>
              <a:rPr b="1" lang="en-US" sz="27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</a:t>
            </a:r>
            <a:r>
              <a:rPr b="1" i="0" lang="en-US" sz="2700" u="sng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live in more than one state or travel often, you may want to consider a PPO.</a:t>
            </a:r>
            <a:endParaRPr b="1" i="0" sz="27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534" name="Google Shape;534;p48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4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9"/>
          <p:cNvSpPr txBox="1"/>
          <p:nvPr>
            <p:ph type="title"/>
          </p:nvPr>
        </p:nvSpPr>
        <p:spPr>
          <a:xfrm>
            <a:off x="1154954" y="973668"/>
            <a:ext cx="8761500" cy="707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to Sign up for Original Medicare</a:t>
            </a:r>
            <a:endParaRPr/>
          </a:p>
        </p:txBody>
      </p:sp>
      <p:sp>
        <p:nvSpPr>
          <p:cNvPr id="542" name="Google Shape;542;p49"/>
          <p:cNvSpPr txBox="1"/>
          <p:nvPr>
            <p:ph idx="1" type="body"/>
          </p:nvPr>
        </p:nvSpPr>
        <p:spPr>
          <a:xfrm>
            <a:off x="1154954" y="2603500"/>
            <a:ext cx="88257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49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4" name="Google Shape;54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350" y="2264800"/>
            <a:ext cx="9034024" cy="440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0"/>
          <p:cNvSpPr txBox="1"/>
          <p:nvPr>
            <p:ph type="title"/>
          </p:nvPr>
        </p:nvSpPr>
        <p:spPr>
          <a:xfrm>
            <a:off x="581191" y="3986411"/>
            <a:ext cx="11062511" cy="18723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BC1B4B"/>
              </a:buClr>
              <a:buSzPts val="4800"/>
              <a:buFont typeface="Century Gothic"/>
              <a:buNone/>
            </a:pPr>
            <a:r>
              <a:rPr lang="en-US" sz="4800">
                <a:solidFill>
                  <a:srgbClr val="BC1B4B"/>
                </a:solidFill>
              </a:rPr>
              <a:t>Questions? Comments?</a:t>
            </a:r>
            <a:br>
              <a:rPr lang="en-US" sz="4800">
                <a:solidFill>
                  <a:srgbClr val="BC1B4B"/>
                </a:solidFill>
              </a:rPr>
            </a:br>
            <a:r>
              <a:rPr lang="en-US" sz="4800">
                <a:solidFill>
                  <a:srgbClr val="BC1B4B"/>
                </a:solidFill>
              </a:rPr>
              <a:t>We are here to serve you!</a:t>
            </a:r>
            <a:endParaRPr/>
          </a:p>
        </p:txBody>
      </p:sp>
      <p:pic>
        <p:nvPicPr>
          <p:cNvPr descr="Senior women drinking tea" id="550" name="Google Shape;550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0905" r="20904" t="0"/>
          <a:stretch/>
        </p:blipFill>
        <p:spPr>
          <a:xfrm>
            <a:off x="448056" y="768096"/>
            <a:ext cx="2578608" cy="2816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descr="Nurse helping old woman" id="551" name="Google Shape;551;p50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0095" r="20096" t="0"/>
          <a:stretch/>
        </p:blipFill>
        <p:spPr>
          <a:xfrm>
            <a:off x="3352800" y="768096"/>
            <a:ext cx="2578608" cy="2816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descr="Seniors bowling team" id="552" name="Google Shape;552;p50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19485" r="19485" t="0"/>
          <a:stretch/>
        </p:blipFill>
        <p:spPr>
          <a:xfrm>
            <a:off x="6257544" y="768096"/>
            <a:ext cx="2578608" cy="2816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descr="Old married couple sitting on the stairs" id="553" name="Google Shape;553;p50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0" l="19485" r="19485" t="0"/>
          <a:stretch/>
        </p:blipFill>
        <p:spPr>
          <a:xfrm>
            <a:off x="9162288" y="768096"/>
            <a:ext cx="2578608" cy="2816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554" name="Google Shape;554;p50"/>
          <p:cNvSpPr txBox="1"/>
          <p:nvPr>
            <p:ph idx="1" type="body"/>
          </p:nvPr>
        </p:nvSpPr>
        <p:spPr>
          <a:xfrm>
            <a:off x="4520392" y="3956050"/>
            <a:ext cx="7225075" cy="1902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555" name="Google Shape;555;p50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5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1"/>
          <p:cNvSpPr txBox="1"/>
          <p:nvPr>
            <p:ph type="title"/>
          </p:nvPr>
        </p:nvSpPr>
        <p:spPr>
          <a:xfrm>
            <a:off x="609906" y="702156"/>
            <a:ext cx="10946368" cy="1727008"/>
          </a:xfrm>
          <a:prstGeom prst="rect">
            <a:avLst/>
          </a:prstGeom>
          <a:solidFill>
            <a:srgbClr val="860C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>
                <a:solidFill>
                  <a:schemeClr val="dk1"/>
                </a:solidFill>
              </a:rPr>
              <a:t>THANK YOU FOR COMING!</a:t>
            </a:r>
            <a:endParaRPr/>
          </a:p>
        </p:txBody>
      </p:sp>
      <p:sp>
        <p:nvSpPr>
          <p:cNvPr id="562" name="Google Shape;562;p51"/>
          <p:cNvSpPr txBox="1"/>
          <p:nvPr>
            <p:ph idx="1" type="body"/>
          </p:nvPr>
        </p:nvSpPr>
        <p:spPr>
          <a:xfrm>
            <a:off x="609906" y="2340864"/>
            <a:ext cx="10946368" cy="36344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u="sng">
              <a:solidFill>
                <a:srgbClr val="8F8F8F"/>
              </a:solidFill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b="1" lang="en-US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																	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US" sz="24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Sarah Spizale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US" sz="2400" u="sng">
                <a:solidFill>
                  <a:schemeClr val="dk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inyourcorneragent@gmail.com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US" sz="2400">
                <a:solidFill>
                  <a:schemeClr val="dk1"/>
                </a:solidFill>
              </a:rPr>
              <a:t>225-417-3468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US" sz="2400">
                <a:highlight>
                  <a:srgbClr val="FF0000"/>
                </a:highlight>
              </a:rPr>
              <a:t>Website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563" name="Google Shape;563;p51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5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7"/>
          <p:cNvSpPr txBox="1"/>
          <p:nvPr>
            <p:ph type="title"/>
          </p:nvPr>
        </p:nvSpPr>
        <p:spPr>
          <a:xfrm>
            <a:off x="1154954" y="973668"/>
            <a:ext cx="8761500" cy="707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5100">
                <a:solidFill>
                  <a:schemeClr val="lt1"/>
                </a:solidFill>
              </a:rPr>
              <a:t>Why work with a local Broker such as myself?</a:t>
            </a:r>
            <a:endParaRPr/>
          </a:p>
        </p:txBody>
      </p:sp>
      <p:sp>
        <p:nvSpPr>
          <p:cNvPr id="339" name="Google Shape;339;p27"/>
          <p:cNvSpPr txBox="1"/>
          <p:nvPr>
            <p:ph idx="1" type="body"/>
          </p:nvPr>
        </p:nvSpPr>
        <p:spPr>
          <a:xfrm>
            <a:off x="1154950" y="2358375"/>
            <a:ext cx="8825700" cy="366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16706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</a:rPr>
              <a:t>They have access to multiply company’s plans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6706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</a:rPr>
              <a:t>Access to same plans and benefits if you were to call just one for example “ Humana”.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6706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</a:rPr>
              <a:t>Free-no obligation help.. we get paid from the carrier- Most agencies.  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6706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</a:rPr>
              <a:t>Being a broker, we want what is best for you and fits you. Regardless of the carriers we write for. 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6706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</a:rPr>
              <a:t>Face to face appointments .. more than likely you will obtain more information about your plan.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6706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</a:rPr>
              <a:t>For instance I come across people that are in the right plan but didn’t know they had benefits they weren’t using.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6706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</a:rPr>
              <a:t>A good local broker has studied the plans in the area  more than a telemarketer located in another state.</a:t>
            </a:r>
            <a:endParaRPr/>
          </a:p>
        </p:txBody>
      </p:sp>
      <p:sp>
        <p:nvSpPr>
          <p:cNvPr id="340" name="Google Shape;340;p27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8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What is Medicare? </a:t>
            </a:r>
            <a:endParaRPr/>
          </a:p>
        </p:txBody>
      </p:sp>
      <p:sp>
        <p:nvSpPr>
          <p:cNvPr id="346" name="Google Shape;346;p28"/>
          <p:cNvSpPr txBox="1"/>
          <p:nvPr>
            <p:ph idx="1" type="body"/>
          </p:nvPr>
        </p:nvSpPr>
        <p:spPr>
          <a:xfrm>
            <a:off x="1311964" y="2603500"/>
            <a:ext cx="9040575" cy="2776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36322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94736"/>
              <a:buChar char="►"/>
            </a:pPr>
            <a:r>
              <a:rPr lang="en-US" sz="7600"/>
              <a:t>Federal health insurance program established in 1965.</a:t>
            </a:r>
            <a:endParaRPr sz="7400"/>
          </a:p>
          <a:p>
            <a:pPr indent="-363220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94736"/>
              <a:buChar char="►"/>
            </a:pPr>
            <a:r>
              <a:rPr lang="en-US" sz="7600"/>
              <a:t>Available to American citizens and permanent legal residents 65 and older as well as younger than 65 that have qualifying disability.</a:t>
            </a:r>
            <a:endParaRPr sz="7400"/>
          </a:p>
          <a:p>
            <a:pPr indent="-363220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94736"/>
              <a:buChar char="►"/>
            </a:pPr>
            <a:r>
              <a:rPr lang="en-US" sz="7600"/>
              <a:t>Over 61 million Americans are covered by Medicare in 2024.</a:t>
            </a:r>
            <a:endParaRPr sz="7400"/>
          </a:p>
          <a:p>
            <a:pPr indent="-363220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94736"/>
              <a:buChar char="►"/>
            </a:pPr>
            <a:r>
              <a:rPr lang="en-US" sz="7600"/>
              <a:t>Enrollment is projected to increase by an average of 1.5 million beneficiaries per year though 2029.</a:t>
            </a:r>
            <a:endParaRPr sz="7400"/>
          </a:p>
          <a:p>
            <a:pPr indent="-248920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sz="2000"/>
          </a:p>
          <a:p>
            <a:pPr indent="-248920" lvl="0" marL="342900" rtl="0" algn="l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sz="2000"/>
          </a:p>
          <a:p>
            <a:pPr indent="-248920" lvl="0" marL="342900" rtl="0" algn="l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sz="2000"/>
          </a:p>
          <a:p>
            <a:pPr indent="-248920" lvl="0" marL="342900" rtl="0" algn="l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sz="2000"/>
          </a:p>
          <a:p>
            <a:pPr indent="-248920" lvl="0" marL="342900" rtl="0" algn="l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sz="2000"/>
          </a:p>
          <a:p>
            <a:pPr indent="-248920" lvl="0" marL="342900" rtl="0" algn="l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sz="2000"/>
          </a:p>
          <a:p>
            <a:pPr indent="-248920" lvl="0" marL="342900" rtl="0" algn="l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sz="2000"/>
          </a:p>
          <a:p>
            <a:pPr indent="-248920" lvl="0" marL="342900" rtl="0" algn="l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sz="2000"/>
          </a:p>
        </p:txBody>
      </p:sp>
      <p:sp>
        <p:nvSpPr>
          <p:cNvPr id="347" name="Google Shape;347;p28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9" name="Google Shape;349;p28"/>
          <p:cNvSpPr txBox="1"/>
          <p:nvPr/>
        </p:nvSpPr>
        <p:spPr>
          <a:xfrm>
            <a:off x="6096000" y="2603500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9"/>
          <p:cNvSpPr txBox="1"/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Topics Discuss Today</a:t>
            </a:r>
            <a:endParaRPr/>
          </a:p>
        </p:txBody>
      </p:sp>
      <p:sp>
        <p:nvSpPr>
          <p:cNvPr id="355" name="Google Shape;355;p29"/>
          <p:cNvSpPr txBox="1"/>
          <p:nvPr>
            <p:ph idx="1" type="body"/>
          </p:nvPr>
        </p:nvSpPr>
        <p:spPr>
          <a:xfrm>
            <a:off x="4495800" y="5557333"/>
            <a:ext cx="3200400" cy="553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356" name="Google Shape;356;p29"/>
          <p:cNvSpPr txBox="1"/>
          <p:nvPr>
            <p:ph idx="3" type="body"/>
          </p:nvPr>
        </p:nvSpPr>
        <p:spPr>
          <a:xfrm>
            <a:off x="2044354" y="2440925"/>
            <a:ext cx="50781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Noto Sans Symbols"/>
              <a:buNone/>
            </a:pPr>
            <a:r>
              <a:rPr lang="en-US" sz="3100"/>
              <a:t>Today’s Agenda</a:t>
            </a:r>
            <a:endParaRPr sz="3100"/>
          </a:p>
        </p:txBody>
      </p:sp>
      <p:sp>
        <p:nvSpPr>
          <p:cNvPr id="357" name="Google Shape;357;p29"/>
          <p:cNvSpPr txBox="1"/>
          <p:nvPr>
            <p:ph idx="4" type="body"/>
          </p:nvPr>
        </p:nvSpPr>
        <p:spPr>
          <a:xfrm>
            <a:off x="2213504" y="2917400"/>
            <a:ext cx="4632300" cy="3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431800" lvl="0" marL="342900" rtl="0" algn="l">
              <a:spcBef>
                <a:spcPts val="0"/>
              </a:spcBef>
              <a:spcAft>
                <a:spcPts val="0"/>
              </a:spcAft>
              <a:buSzPts val="2840"/>
              <a:buChar char="►"/>
            </a:pPr>
            <a:r>
              <a:rPr lang="en-US" sz="3200"/>
              <a:t>Medicare Basics</a:t>
            </a:r>
            <a:endParaRPr sz="3200"/>
          </a:p>
          <a:p>
            <a:pPr indent="-374649" lvl="1" marL="742950" rtl="0" algn="l">
              <a:spcBef>
                <a:spcPts val="1000"/>
              </a:spcBef>
              <a:spcAft>
                <a:spcPts val="0"/>
              </a:spcAft>
              <a:buSzPts val="2680"/>
              <a:buChar char="►"/>
            </a:pPr>
            <a:r>
              <a:rPr lang="en-US" sz="3000"/>
              <a:t>A</a:t>
            </a:r>
            <a:endParaRPr sz="3000"/>
          </a:p>
          <a:p>
            <a:pPr indent="-374649" lvl="1" marL="742950" rtl="0" algn="l">
              <a:spcBef>
                <a:spcPts val="1000"/>
              </a:spcBef>
              <a:spcAft>
                <a:spcPts val="0"/>
              </a:spcAft>
              <a:buSzPts val="2680"/>
              <a:buChar char="►"/>
            </a:pPr>
            <a:r>
              <a:rPr lang="en-US" sz="3000"/>
              <a:t>B</a:t>
            </a:r>
            <a:endParaRPr sz="3000"/>
          </a:p>
          <a:p>
            <a:pPr indent="-374649" lvl="1" marL="742950" rtl="0" algn="l">
              <a:spcBef>
                <a:spcPts val="1000"/>
              </a:spcBef>
              <a:spcAft>
                <a:spcPts val="0"/>
              </a:spcAft>
              <a:buSzPts val="2680"/>
              <a:buChar char="►"/>
            </a:pPr>
            <a:r>
              <a:rPr lang="en-US" sz="3000"/>
              <a:t>C</a:t>
            </a:r>
            <a:endParaRPr sz="3000"/>
          </a:p>
          <a:p>
            <a:pPr indent="-374649" lvl="1" marL="742950" rtl="0" algn="l">
              <a:spcBef>
                <a:spcPts val="1000"/>
              </a:spcBef>
              <a:spcAft>
                <a:spcPts val="0"/>
              </a:spcAft>
              <a:buSzPts val="2680"/>
              <a:buChar char="►"/>
            </a:pPr>
            <a:r>
              <a:rPr lang="en-US" sz="3000"/>
              <a:t>D</a:t>
            </a:r>
            <a:endParaRPr sz="3000"/>
          </a:p>
          <a:p>
            <a:pPr indent="-374649" lvl="1" marL="742950" rtl="0" algn="l">
              <a:spcBef>
                <a:spcPts val="1000"/>
              </a:spcBef>
              <a:spcAft>
                <a:spcPts val="0"/>
              </a:spcAft>
              <a:buSzPts val="2680"/>
              <a:buChar char="►"/>
            </a:pPr>
            <a:r>
              <a:rPr lang="en-US" sz="3000"/>
              <a:t>Supplements</a:t>
            </a:r>
            <a:endParaRPr sz="3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58" name="Google Shape;358;p29"/>
          <p:cNvSpPr txBox="1"/>
          <p:nvPr>
            <p:ph idx="5" type="body"/>
          </p:nvPr>
        </p:nvSpPr>
        <p:spPr>
          <a:xfrm>
            <a:off x="8243499" y="2250891"/>
            <a:ext cx="3200400" cy="553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359" name="Google Shape;359;p29"/>
          <p:cNvSpPr txBox="1"/>
          <p:nvPr>
            <p:ph idx="6" type="body"/>
          </p:nvPr>
        </p:nvSpPr>
        <p:spPr>
          <a:xfrm>
            <a:off x="6430527" y="2386450"/>
            <a:ext cx="5013300" cy="3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76285" lvl="0" marL="342900" rtl="0" algn="l">
              <a:spcBef>
                <a:spcPts val="0"/>
              </a:spcBef>
              <a:spcAft>
                <a:spcPts val="0"/>
              </a:spcAft>
              <a:buSzPts val="1966"/>
              <a:buChar char="►"/>
            </a:pPr>
            <a:r>
              <a:rPr lang="en-US" sz="2325"/>
              <a:t>Enrolling  in Medicare</a:t>
            </a:r>
            <a:endParaRPr sz="2325"/>
          </a:p>
          <a:p>
            <a:pPr indent="-376285" lvl="0" marL="342900" rtl="0" algn="l">
              <a:spcBef>
                <a:spcPts val="1000"/>
              </a:spcBef>
              <a:spcAft>
                <a:spcPts val="0"/>
              </a:spcAft>
              <a:buSzPts val="1966"/>
              <a:buChar char="►"/>
            </a:pPr>
            <a:r>
              <a:rPr lang="en-US" sz="2325"/>
              <a:t>Advantage &amp; Supplement</a:t>
            </a:r>
            <a:endParaRPr sz="2325"/>
          </a:p>
          <a:p>
            <a:pPr indent="-376285" lvl="0" marL="342900" rtl="0" algn="l">
              <a:spcBef>
                <a:spcPts val="1000"/>
              </a:spcBef>
              <a:spcAft>
                <a:spcPts val="0"/>
              </a:spcAft>
              <a:buSzPts val="1966"/>
              <a:buChar char="►"/>
            </a:pPr>
            <a:r>
              <a:rPr lang="en-US" sz="2325"/>
              <a:t>Q &amp; A at end</a:t>
            </a:r>
            <a:endParaRPr sz="2325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sz="2325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 sz="2325"/>
              <a:t>We will not talk about benefits or cost for specific plans</a:t>
            </a:r>
            <a:endParaRPr sz="2325"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360" name="Google Shape;360;p29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Still working?  Leaving Work?</a:t>
            </a:r>
            <a:endParaRPr/>
          </a:p>
        </p:txBody>
      </p:sp>
      <p:sp>
        <p:nvSpPr>
          <p:cNvPr id="367" name="Google Shape;367;p30"/>
          <p:cNvSpPr txBox="1"/>
          <p:nvPr>
            <p:ph idx="1" type="body"/>
          </p:nvPr>
        </p:nvSpPr>
        <p:spPr>
          <a:xfrm>
            <a:off x="1311965" y="2603500"/>
            <a:ext cx="4784036" cy="2776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34290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368" name="Google Shape;368;p30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</a:t>
            </a:r>
            <a:endParaRPr/>
          </a:p>
        </p:txBody>
      </p:sp>
      <p:sp>
        <p:nvSpPr>
          <p:cNvPr id="369" name="Google Shape;369;p3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0" name="Google Shape;370;p30"/>
          <p:cNvSpPr txBox="1"/>
          <p:nvPr/>
        </p:nvSpPr>
        <p:spPr>
          <a:xfrm>
            <a:off x="561110" y="2422280"/>
            <a:ext cx="11326090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Still Working?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I’m 65, still working and covered by an employer group plan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may delay your enrollment in Medicare Part B and avoid the premiums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may enroll in Part B during an 8 month period that begins the month after the employers plan ends or your employment ends.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 sure to enroll in Part B during your initial enrollment period so you don’t have to pay a late enrollment penalty!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Leaving Work?</a:t>
            </a:r>
            <a:endParaRPr/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1" name="Google Shape;37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3803" y="4439475"/>
            <a:ext cx="8537099" cy="235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1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The Four Parts of Medicare </a:t>
            </a:r>
            <a:endParaRPr/>
          </a:p>
        </p:txBody>
      </p:sp>
      <p:sp>
        <p:nvSpPr>
          <p:cNvPr id="377" name="Google Shape;377;p31"/>
          <p:cNvSpPr txBox="1"/>
          <p:nvPr>
            <p:ph idx="1" type="body"/>
          </p:nvPr>
        </p:nvSpPr>
        <p:spPr>
          <a:xfrm>
            <a:off x="1311965" y="2603500"/>
            <a:ext cx="4784036" cy="2776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34290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378" name="Google Shape;378;p3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9" name="Google Shape;379;p31"/>
          <p:cNvSpPr txBox="1"/>
          <p:nvPr/>
        </p:nvSpPr>
        <p:spPr>
          <a:xfrm>
            <a:off x="644425" y="2468875"/>
            <a:ext cx="106455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Medicare Basics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 A: Hospital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 B: Medical Insurance- 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</a:t>
            </a: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 for 202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 C: Medicare Advantage -</a:t>
            </a:r>
            <a:endParaRPr/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Combination of A&amp;B or A,B&amp;D- Premiums range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 D: Prescription Drug Plan- Premiums range</a:t>
            </a:r>
            <a:endParaRPr/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Part A &amp; B :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Original Medicare’ is Your Red, White, &amp; Blue Card</a:t>
            </a:r>
            <a:endParaRPr/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includes Part A(Hospital) and Part B(Medical)</a:t>
            </a:r>
            <a:endParaRPr/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you’ve paid payroll taxes for 40 quarters, you will receive Part A at no cost.  </a:t>
            </a:r>
            <a:endParaRPr/>
          </a:p>
          <a:p>
            <a:pPr indent="0" lvl="0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 Part B premiums will be higher if you have earned $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109</a:t>
            </a: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 Single or $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218</a:t>
            </a: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 filing jointly. IRMMA is a Part B adjustment based on income.</a:t>
            </a:r>
            <a:endParaRPr/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p31"/>
          <p:cNvSpPr txBox="1"/>
          <p:nvPr/>
        </p:nvSpPr>
        <p:spPr>
          <a:xfrm>
            <a:off x="8802805" y="3320947"/>
            <a:ext cx="3451421" cy="179696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81" name="Google Shape;381;p31"/>
          <p:cNvCxnSpPr/>
          <p:nvPr/>
        </p:nvCxnSpPr>
        <p:spPr>
          <a:xfrm>
            <a:off x="191589" y="4389120"/>
            <a:ext cx="11878491" cy="0"/>
          </a:xfrm>
          <a:prstGeom prst="straightConnector1">
            <a:avLst/>
          </a:prstGeom>
          <a:noFill/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2"/>
          <p:cNvSpPr txBox="1"/>
          <p:nvPr>
            <p:ph type="title"/>
          </p:nvPr>
        </p:nvSpPr>
        <p:spPr>
          <a:xfrm>
            <a:off x="859875" y="837375"/>
            <a:ext cx="93501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Part A: Deductibles and Co-pays for 2026</a:t>
            </a:r>
            <a:endParaRPr/>
          </a:p>
        </p:txBody>
      </p:sp>
      <p:sp>
        <p:nvSpPr>
          <p:cNvPr id="387" name="Google Shape;387;p32"/>
          <p:cNvSpPr txBox="1"/>
          <p:nvPr>
            <p:ph idx="1" type="body"/>
          </p:nvPr>
        </p:nvSpPr>
        <p:spPr>
          <a:xfrm>
            <a:off x="623215" y="1804175"/>
            <a:ext cx="4784100" cy="27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32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0" name="Google Shape;390;p32" title="Screenshot 2026-01-07 0904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763" y="1804175"/>
            <a:ext cx="11020474" cy="476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3"/>
          <p:cNvSpPr txBox="1"/>
          <p:nvPr>
            <p:ph type="title"/>
          </p:nvPr>
        </p:nvSpPr>
        <p:spPr>
          <a:xfrm>
            <a:off x="1154954" y="973668"/>
            <a:ext cx="8761500" cy="707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Part A  Cost </a:t>
            </a:r>
            <a:endParaRPr/>
          </a:p>
        </p:txBody>
      </p:sp>
      <p:sp>
        <p:nvSpPr>
          <p:cNvPr id="397" name="Google Shape;397;p33"/>
          <p:cNvSpPr txBox="1"/>
          <p:nvPr>
            <p:ph idx="1" type="body"/>
          </p:nvPr>
        </p:nvSpPr>
        <p:spPr>
          <a:xfrm>
            <a:off x="1154954" y="2603500"/>
            <a:ext cx="88257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3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9" name="Google Shape;399;p33" title="parta2025.png"/>
          <p:cNvPicPr preferRelativeResize="0"/>
          <p:nvPr/>
        </p:nvPicPr>
        <p:blipFill rotWithShape="1">
          <a:blip r:embed="rId3">
            <a:alphaModFix/>
          </a:blip>
          <a:srcRect b="32821" l="25408" r="25521" t="34008"/>
          <a:stretch/>
        </p:blipFill>
        <p:spPr>
          <a:xfrm>
            <a:off x="750525" y="1812000"/>
            <a:ext cx="10690925" cy="447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on Boardroom">
  <a:themeElements>
    <a:clrScheme name="Custom 2">
      <a:dk1>
        <a:srgbClr val="000000"/>
      </a:dk1>
      <a:lt1>
        <a:srgbClr val="FFFFFF"/>
      </a:lt1>
      <a:dk2>
        <a:srgbClr val="EE52A4"/>
      </a:dk2>
      <a:lt2>
        <a:srgbClr val="FFFFFF"/>
      </a:lt2>
      <a:accent1>
        <a:srgbClr val="B31166"/>
      </a:accent1>
      <a:accent2>
        <a:srgbClr val="E33D6F"/>
      </a:accent2>
      <a:accent3>
        <a:srgbClr val="000000"/>
      </a:accent3>
      <a:accent4>
        <a:srgbClr val="AA9ECA"/>
      </a:accent4>
      <a:accent5>
        <a:srgbClr val="EE52A4"/>
      </a:accent5>
      <a:accent6>
        <a:srgbClr val="D53DD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